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78" autoAdjust="0"/>
  </p:normalViewPr>
  <p:slideViewPr>
    <p:cSldViewPr snapToGrid="0">
      <p:cViewPr varScale="1">
        <p:scale>
          <a:sx n="82" d="100"/>
          <a:sy n="82" d="100"/>
        </p:scale>
        <p:origin x="1596"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107559D-3119-4DCE-8C34-85B1270175A9}" type="datetimeFigureOut">
              <a:rPr lang="en-GB" smtClean="0"/>
              <a:t>13/02/2025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D7297E2-0ABE-4CB1-AFE8-93DEFAB899D0}" type="slidenum">
              <a:rPr lang="en-GB" smtClean="0"/>
              <a:t>‹#›</a:t>
            </a:fld>
            <a:endParaRPr lang="en-GB"/>
          </a:p>
        </p:txBody>
      </p:sp>
    </p:spTree>
    <p:extLst>
      <p:ext uri="{BB962C8B-B14F-4D97-AF65-F5344CB8AC3E}">
        <p14:creationId xmlns:p14="http://schemas.microsoft.com/office/powerpoint/2010/main" val="329898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NAME OF THE MEDICINAL PRODUCT</a:t>
            </a:r>
          </a:p>
          <a:p>
            <a:r>
              <a:rPr lang="en-US" dirty="0"/>
              <a:t> Cytisine 1.5 mg tablets </a:t>
            </a:r>
          </a:p>
          <a:p>
            <a:r>
              <a:rPr lang="en-US" dirty="0"/>
              <a:t>2 QUALITATIVE AND QUANTITATIVE COMPOSITION</a:t>
            </a:r>
          </a:p>
          <a:p>
            <a:r>
              <a:rPr lang="en-US" dirty="0"/>
              <a:t>Each tablet contains 1.5 mg of </a:t>
            </a:r>
            <a:r>
              <a:rPr lang="en-US" dirty="0" err="1"/>
              <a:t>cytisine</a:t>
            </a:r>
            <a:r>
              <a:rPr lang="en-US" dirty="0"/>
              <a:t>.</a:t>
            </a:r>
          </a:p>
          <a:p>
            <a:r>
              <a:rPr lang="en-US" dirty="0"/>
              <a:t>For the full list of excipients, see section 6.1.</a:t>
            </a:r>
          </a:p>
          <a:p>
            <a:r>
              <a:rPr lang="en-US" dirty="0"/>
              <a:t>3 PHARMACEUTICAL form</a:t>
            </a:r>
          </a:p>
          <a:p>
            <a:r>
              <a:rPr lang="en-US" dirty="0"/>
              <a:t>Tablet</a:t>
            </a:r>
          </a:p>
          <a:p>
            <a:r>
              <a:rPr lang="en-US" dirty="0"/>
              <a:t>Round, biconvex, white tablet with diameter 6 mm.</a:t>
            </a:r>
          </a:p>
          <a:p>
            <a:r>
              <a:rPr lang="en-US" dirty="0"/>
              <a:t>4 CLINICAL PARTICULARS</a:t>
            </a:r>
          </a:p>
          <a:p>
            <a:r>
              <a:rPr lang="en-US" dirty="0"/>
              <a:t>4.1 Therapeutic indications</a:t>
            </a:r>
          </a:p>
          <a:p>
            <a:r>
              <a:rPr lang="en-US" dirty="0"/>
              <a:t>Smoking cessation and reduction of nicotine cravings in smokers who are willing to stop smoking.  The treatment goal of Cytisine is the permanent cessation of the nicotine‑containing products use.</a:t>
            </a:r>
          </a:p>
          <a:p>
            <a:r>
              <a:rPr lang="en-US" dirty="0"/>
              <a:t>4.2 Posology and method of administration</a:t>
            </a:r>
          </a:p>
          <a:p>
            <a:r>
              <a:rPr lang="en-US" dirty="0"/>
              <a:t>Posology</a:t>
            </a:r>
          </a:p>
          <a:p>
            <a:r>
              <a:rPr lang="en-US" dirty="0"/>
              <a:t>One package of Cytisine (100 tablets) is sufficient for a complete treatment course.</a:t>
            </a:r>
          </a:p>
          <a:p>
            <a:r>
              <a:rPr lang="en-US" dirty="0"/>
              <a:t>The duration of therapy is 25 days.</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5</a:t>
            </a:fld>
            <a:endParaRPr lang="en-GB"/>
          </a:p>
        </p:txBody>
      </p:sp>
    </p:spTree>
    <p:extLst>
      <p:ext uri="{BB962C8B-B14F-4D97-AF65-F5344CB8AC3E}">
        <p14:creationId xmlns:p14="http://schemas.microsoft.com/office/powerpoint/2010/main" val="532873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18</a:t>
            </a:fld>
            <a:endParaRPr lang="en-GB"/>
          </a:p>
        </p:txBody>
      </p:sp>
    </p:spTree>
    <p:extLst>
      <p:ext uri="{BB962C8B-B14F-4D97-AF65-F5344CB8AC3E}">
        <p14:creationId xmlns:p14="http://schemas.microsoft.com/office/powerpoint/2010/main" val="98869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patients were from the staff of the mining company in Kyrgyzstan, mainly men.</a:t>
            </a:r>
          </a:p>
          <a:p>
            <a:r>
              <a:rPr lang="en-US" dirty="0"/>
              <a:t>Exclusion criteria:</a:t>
            </a:r>
          </a:p>
          <a:p>
            <a:r>
              <a:rPr lang="en-US" dirty="0"/>
              <a:t>- Serious or unstable disorders based on annual screening data including chest X-ray, electrocardiogram, cardiac ultrasonography upon indications, lung function testing, blood cell count, and blood biochemical assay.</a:t>
            </a:r>
          </a:p>
          <a:p>
            <a:r>
              <a:rPr lang="en-US" dirty="0"/>
              <a:t>- Contra-indications for </a:t>
            </a:r>
            <a:r>
              <a:rPr lang="en-US" dirty="0" err="1"/>
              <a:t>cytisine</a:t>
            </a:r>
            <a:endParaRPr lang="en-US" dirty="0"/>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27</a:t>
            </a:fld>
            <a:endParaRPr lang="en-GB"/>
          </a:p>
        </p:txBody>
      </p:sp>
    </p:spTree>
    <p:extLst>
      <p:ext uri="{BB962C8B-B14F-4D97-AF65-F5344CB8AC3E}">
        <p14:creationId xmlns:p14="http://schemas.microsoft.com/office/powerpoint/2010/main" val="100231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inclusion criteria: not pregnant or breast-feeding or planning to become pregnant; willing to attend all study sessions; able to read and write Polish and provide informed consent; and could be contacted by telephone</a:t>
            </a:r>
          </a:p>
          <a:p>
            <a:r>
              <a:rPr lang="en-US" dirty="0"/>
              <a:t>Exclusion criteria: diagnosis of a current psychiatric disorder or a medical condition that was a </a:t>
            </a:r>
            <a:r>
              <a:rPr lang="en-US" dirty="0" err="1"/>
              <a:t>cytisine</a:t>
            </a:r>
            <a:r>
              <a:rPr lang="en-US" dirty="0"/>
              <a:t> contraindication</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28</a:t>
            </a:fld>
            <a:endParaRPr lang="en-GB"/>
          </a:p>
        </p:txBody>
      </p:sp>
    </p:spTree>
    <p:extLst>
      <p:ext uri="{BB962C8B-B14F-4D97-AF65-F5344CB8AC3E}">
        <p14:creationId xmlns:p14="http://schemas.microsoft.com/office/powerpoint/2010/main" val="157895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Exclusion criteria: cardiac arrhythmia, cardiovascular disease, cancer, chronic renal disease (eGFR ≤ 30 mL/min/1.73 m2), psychiatric disorders (depression, schizophrenia, or using other drugs, such as marijuana and amphetamines), pregnancy, breast-feeding, or treatment with other smoking cessation medications. Female participants of reproductive age were required to have a contraception before and during the study. </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31</a:t>
            </a:fld>
            <a:endParaRPr lang="en-GB"/>
          </a:p>
        </p:txBody>
      </p:sp>
    </p:spTree>
    <p:extLst>
      <p:ext uri="{BB962C8B-B14F-4D97-AF65-F5344CB8AC3E}">
        <p14:creationId xmlns:p14="http://schemas.microsoft.com/office/powerpoint/2010/main" val="19458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Exclusion criteria: pregnant or breast-feeding, taking smoking cessation medication, enrolled in another cessation program or study; self-reported pheochromocytoma; systolic blood pressure above 150 mm Hg, a diastolic blood pressure above 100 mm Hg, or both; schizophrenia, or self-reported cardiovascular event in the 2 weeks before study enrolment.</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33</a:t>
            </a:fld>
            <a:endParaRPr lang="en-GB"/>
          </a:p>
        </p:txBody>
      </p:sp>
    </p:spTree>
    <p:extLst>
      <p:ext uri="{BB962C8B-B14F-4D97-AF65-F5344CB8AC3E}">
        <p14:creationId xmlns:p14="http://schemas.microsoft.com/office/powerpoint/2010/main" val="57668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Exclusion criteria: pregnancy, breastfeeding, or planning to get pregnant within the next 7 months; current use of smoking cessation medications or in another smoking cessation program; hypersensitivity to active substances or excipients; hospitalization in previous 3 months for arrhythmia, myocardial infarction, stroke, or severe angina; or pheochromocytoma or hyperthyroidism</a:t>
            </a:r>
            <a:endParaRPr lang="en-GB" dirty="0"/>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38</a:t>
            </a:fld>
            <a:endParaRPr lang="en-GB"/>
          </a:p>
        </p:txBody>
      </p:sp>
    </p:spTree>
    <p:extLst>
      <p:ext uri="{BB962C8B-B14F-4D97-AF65-F5344CB8AC3E}">
        <p14:creationId xmlns:p14="http://schemas.microsoft.com/office/powerpoint/2010/main" val="107950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 criteria: primary care MD at a participating practice; aged 18 or older; smoking at least one cigarette per day; a desire to quit; did not have contraindications (per SPCs); and indicated an interest in pharmacotherapy.</a:t>
            </a:r>
          </a:p>
          <a:p>
            <a:r>
              <a:rPr lang="en-US" dirty="0"/>
              <a:t>Exclusion criteria: cognitive impairment; a mental disorder; considered be insufficiently collaborative; considered by MDs to have frequent adverse reactions to multiple drugs in the previous treatment of acute and chronic diseases; pregnant or breastfeeding; and in another smoking-cessation program</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39</a:t>
            </a:fld>
            <a:endParaRPr lang="en-GB"/>
          </a:p>
        </p:txBody>
      </p:sp>
    </p:spTree>
    <p:extLst>
      <p:ext uri="{BB962C8B-B14F-4D97-AF65-F5344CB8AC3E}">
        <p14:creationId xmlns:p14="http://schemas.microsoft.com/office/powerpoint/2010/main" val="248371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 Pharmacodynamic properties</a:t>
            </a:r>
          </a:p>
          <a:p>
            <a:r>
              <a:rPr lang="en-US" dirty="0"/>
              <a:t>Pharmacotherapeutic group: drugs used in nicotine dependence, ATC code: N07BA04</a:t>
            </a:r>
          </a:p>
          <a:p>
            <a:r>
              <a:rPr lang="en-US" dirty="0"/>
              <a:t>The use of Cytisine allows for a gradual reduction of nicotine dependence by relieving withdrawal symptoms.</a:t>
            </a:r>
          </a:p>
          <a:p>
            <a:r>
              <a:rPr lang="en-US" dirty="0"/>
              <a:t>The active ingredient of Cytisine is a plant alkaloid </a:t>
            </a:r>
            <a:r>
              <a:rPr lang="en-US" dirty="0" err="1"/>
              <a:t>cytisine</a:t>
            </a:r>
            <a:r>
              <a:rPr lang="en-US" dirty="0"/>
              <a:t> (found, among others, in seeds of golden chain, genus Laburnum), with a chemical structure similar to nicotine. It has an effect on acetylcholine nicotinic receptors. The action of </a:t>
            </a:r>
            <a:r>
              <a:rPr lang="en-US" dirty="0" err="1"/>
              <a:t>cytisine</a:t>
            </a:r>
            <a:r>
              <a:rPr lang="en-US" dirty="0"/>
              <a:t> is similar to that of nicotine, but in general weaker. Cytisine competes with nicotine for the same receptors and gradually displaces nicotine due to its stronger binding. It has lower ability to stimulate nicotinic receptors, mainly α4β2 subtype (it is their partial agonist) and less than nicotine passes into the central nervous system. It is hypothesized that in the central nervous system </a:t>
            </a:r>
            <a:r>
              <a:rPr lang="en-US" dirty="0" err="1"/>
              <a:t>cytisine</a:t>
            </a:r>
            <a:r>
              <a:rPr lang="en-US" dirty="0"/>
              <a:t> acts on the mechanism involved in nicotine dependence and on the release of neurotransmitters. It prevents nicotine dependent full activation of the mesolimbic dopamine system and moderately increases level of dopamine in the brain, what alleviates the central symptoms of nicotine withdrawal. In the peripheral nervous system, </a:t>
            </a:r>
            <a:r>
              <a:rPr lang="en-US" dirty="0" err="1"/>
              <a:t>cytisine</a:t>
            </a:r>
            <a:r>
              <a:rPr lang="en-US" dirty="0"/>
              <a:t> stimulates and then affects the autonomic ganglia of the nervous system, causes a reflex stimulation of breathing and secretion of catecholamines from the core part of the adrenal gland, raises blood pressure and prevents peripheral symptoms of nicotine withdrawal.</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6</a:t>
            </a:fld>
            <a:endParaRPr lang="en-GB"/>
          </a:p>
        </p:txBody>
      </p:sp>
    </p:spTree>
    <p:extLst>
      <p:ext uri="{BB962C8B-B14F-4D97-AF65-F5344CB8AC3E}">
        <p14:creationId xmlns:p14="http://schemas.microsoft.com/office/powerpoint/2010/main" val="190753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Posology and method of administration</a:t>
            </a:r>
          </a:p>
          <a:p>
            <a:r>
              <a:rPr lang="en-US" dirty="0"/>
              <a:t>Posology</a:t>
            </a:r>
          </a:p>
          <a:p>
            <a:r>
              <a:rPr lang="en-US" dirty="0"/>
              <a:t>One package of Cytisine (100 tablets) is sufficient for a complete treatment course.</a:t>
            </a:r>
          </a:p>
          <a:p>
            <a:r>
              <a:rPr lang="en-US" dirty="0"/>
              <a:t>The duration of therapy is 25 days.</a:t>
            </a:r>
          </a:p>
          <a:p>
            <a:r>
              <a:rPr lang="en-US" dirty="0"/>
              <a:t>Cytisine should be taken according to the following schedule:</a:t>
            </a:r>
          </a:p>
          <a:p>
            <a:r>
              <a:rPr lang="en-US" dirty="0"/>
              <a:t>Days of treatment	Recommended dosing	Maximum daily dose</a:t>
            </a:r>
          </a:p>
          <a:p>
            <a:r>
              <a:rPr lang="en-US" dirty="0"/>
              <a:t>From the 1st to the 3rd day	1 tablet every 2 hours	6 tablets</a:t>
            </a:r>
          </a:p>
          <a:p>
            <a:r>
              <a:rPr lang="en-US" dirty="0"/>
              <a:t>From the 4th to the 12th day	1 tablet every 2.5 hours	5 tablets</a:t>
            </a:r>
          </a:p>
          <a:p>
            <a:r>
              <a:rPr lang="en-US" dirty="0"/>
              <a:t>From the 13th to the 16th day	1 tablet every 3 hours	4 tablets</a:t>
            </a:r>
          </a:p>
          <a:p>
            <a:r>
              <a:rPr lang="en-US" dirty="0"/>
              <a:t>From the 17th to the 20th day	1 tablet every 5 hours	3 tablets</a:t>
            </a:r>
          </a:p>
          <a:p>
            <a:r>
              <a:rPr lang="en-US" dirty="0"/>
              <a:t>From the 21st to the 25th day	1-2 tablets a day	to 2 tablets</a:t>
            </a:r>
          </a:p>
          <a:p>
            <a:r>
              <a:rPr lang="en-US" dirty="0"/>
              <a:t>Smoking should be stopped no later than on the 5th day of treatment. Smoking should not be continued during treatment as this may aggravate adverse reactions (see section 4.4). </a:t>
            </a:r>
          </a:p>
          <a:p>
            <a:r>
              <a:rPr lang="en-US" dirty="0"/>
              <a:t>In case of treatment failure, the treatment should be discontinued and may be resumed after 2 to 3 months.</a:t>
            </a:r>
          </a:p>
          <a:p>
            <a:endParaRPr lang="en-US" dirty="0"/>
          </a:p>
          <a:p>
            <a:r>
              <a:rPr lang="en-US" dirty="0"/>
              <a:t>Method of administration </a:t>
            </a:r>
          </a:p>
          <a:p>
            <a:r>
              <a:rPr lang="en-US" dirty="0"/>
              <a:t>Cytisine should be taken orally with a suitable amount of water.</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10</a:t>
            </a:fld>
            <a:endParaRPr lang="en-GB"/>
          </a:p>
        </p:txBody>
      </p:sp>
    </p:spTree>
    <p:extLst>
      <p:ext uri="{BB962C8B-B14F-4D97-AF65-F5344CB8AC3E}">
        <p14:creationId xmlns:p14="http://schemas.microsoft.com/office/powerpoint/2010/main" val="136075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Posology and method of administration</a:t>
            </a:r>
          </a:p>
          <a:p>
            <a:r>
              <a:rPr lang="en-US" dirty="0"/>
              <a:t>Posology</a:t>
            </a:r>
          </a:p>
          <a:p>
            <a:r>
              <a:rPr lang="en-US" dirty="0"/>
              <a:t>One package of Cytisine (100 tablets) is sufficient for a complete treatment course.</a:t>
            </a:r>
          </a:p>
          <a:p>
            <a:r>
              <a:rPr lang="en-US" dirty="0"/>
              <a:t>The duration of therapy is 25 days.</a:t>
            </a:r>
          </a:p>
          <a:p>
            <a:r>
              <a:rPr lang="en-US" dirty="0"/>
              <a:t>Cytisine should be taken according to the following schedule:</a:t>
            </a:r>
          </a:p>
          <a:p>
            <a:r>
              <a:rPr lang="en-US" dirty="0"/>
              <a:t>Days of treatment	Recommended dosing	Maximum daily dose</a:t>
            </a:r>
          </a:p>
          <a:p>
            <a:r>
              <a:rPr lang="en-US" dirty="0"/>
              <a:t>From the 1st to the 3rd day	1 tablet every 2 hours	6 tablets</a:t>
            </a:r>
          </a:p>
          <a:p>
            <a:r>
              <a:rPr lang="en-US" dirty="0"/>
              <a:t>From the 4th to the 12th day	1 tablet every 2.5 hours	5 tablets</a:t>
            </a:r>
          </a:p>
          <a:p>
            <a:r>
              <a:rPr lang="en-US" dirty="0"/>
              <a:t>From the 13th to the 16th day	1 tablet every 3 hours	4 tablets</a:t>
            </a:r>
          </a:p>
          <a:p>
            <a:r>
              <a:rPr lang="en-US" dirty="0"/>
              <a:t>From the 17th to the 20th day	1 tablet every 5 hours	3 tablets</a:t>
            </a:r>
          </a:p>
          <a:p>
            <a:r>
              <a:rPr lang="en-US" dirty="0"/>
              <a:t>From the 21st to the 25th day	1-2 tablets a day	to 2 tablets</a:t>
            </a:r>
          </a:p>
          <a:p>
            <a:r>
              <a:rPr lang="en-US" dirty="0"/>
              <a:t>Smoking should be stopped no later than on the 5th day of treatment. Smoking should not be continued during treatment as this may aggravate adverse reactions (see section 4.4). </a:t>
            </a:r>
          </a:p>
          <a:p>
            <a:r>
              <a:rPr lang="en-US" dirty="0"/>
              <a:t>In case of treatment failure, the treatment should be discontinued and may be resumed after 2 to 3 months.</a:t>
            </a:r>
          </a:p>
          <a:p>
            <a:endParaRPr lang="en-US" dirty="0"/>
          </a:p>
          <a:p>
            <a:r>
              <a:rPr lang="en-US" dirty="0"/>
              <a:t>Method of administration </a:t>
            </a:r>
          </a:p>
          <a:p>
            <a:r>
              <a:rPr lang="en-US" dirty="0"/>
              <a:t>Cytisine should be taken orally with a suitable amount of water.</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12</a:t>
            </a:fld>
            <a:endParaRPr lang="en-GB"/>
          </a:p>
        </p:txBody>
      </p:sp>
    </p:spTree>
    <p:extLst>
      <p:ext uri="{BB962C8B-B14F-4D97-AF65-F5344CB8AC3E}">
        <p14:creationId xmlns:p14="http://schemas.microsoft.com/office/powerpoint/2010/main" val="113980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population (renal impairment, hepatic impairment)</a:t>
            </a:r>
          </a:p>
          <a:p>
            <a:r>
              <a:rPr lang="en-US" dirty="0"/>
              <a:t>There is no clinical experience of Cytisine in patients with renal or hepatic impairment, therefore the drug product is not recommended for use in this patient population.</a:t>
            </a:r>
          </a:p>
          <a:p>
            <a:r>
              <a:rPr lang="en-US" dirty="0"/>
              <a:t>Elderly population</a:t>
            </a:r>
          </a:p>
          <a:p>
            <a:r>
              <a:rPr lang="en-US" dirty="0"/>
              <a:t>Due to limited clinical experience, Cytisine is not recommended for use in elderly patients over 65 years of age.</a:t>
            </a:r>
          </a:p>
          <a:p>
            <a:r>
              <a:rPr lang="en-US" dirty="0" err="1"/>
              <a:t>Paediatric</a:t>
            </a:r>
            <a:r>
              <a:rPr lang="en-US" dirty="0"/>
              <a:t> population</a:t>
            </a:r>
          </a:p>
          <a:p>
            <a:r>
              <a:rPr lang="en-US" dirty="0"/>
              <a:t>The safety and efficacy of Cytisine in persons under 18 years of age have not been established. Cytisine is not recommended for use in persons under 18 years of age.</a:t>
            </a:r>
          </a:p>
          <a:p>
            <a:endParaRPr lang="en-GB" dirty="0"/>
          </a:p>
          <a:p>
            <a:r>
              <a:rPr lang="en-US" dirty="0"/>
              <a:t>4.3 Contraindications</a:t>
            </a:r>
          </a:p>
          <a:p>
            <a:r>
              <a:rPr lang="en-US" dirty="0"/>
              <a:t>Hypersensitivity to the active substance or to any of the excipients listed in section 6.1,</a:t>
            </a:r>
          </a:p>
          <a:p>
            <a:r>
              <a:rPr lang="en-US" dirty="0"/>
              <a:t>Unstable angina,</a:t>
            </a:r>
          </a:p>
          <a:p>
            <a:r>
              <a:rPr lang="en-US" dirty="0"/>
              <a:t>A history of recent myocardial infarction,</a:t>
            </a:r>
          </a:p>
          <a:p>
            <a:r>
              <a:rPr lang="en-US" dirty="0"/>
              <a:t>Clinically significant arrhythmias,</a:t>
            </a:r>
          </a:p>
          <a:p>
            <a:r>
              <a:rPr lang="en-US" dirty="0"/>
              <a:t>A history of recent stroke,</a:t>
            </a:r>
          </a:p>
          <a:p>
            <a:r>
              <a:rPr lang="en-US" dirty="0"/>
              <a:t>Pregnancy and breastfeeding.</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13</a:t>
            </a:fld>
            <a:endParaRPr lang="en-GB"/>
          </a:p>
        </p:txBody>
      </p:sp>
    </p:spTree>
    <p:extLst>
      <p:ext uri="{BB962C8B-B14F-4D97-AF65-F5344CB8AC3E}">
        <p14:creationId xmlns:p14="http://schemas.microsoft.com/office/powerpoint/2010/main" val="27972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Special warnings and precautions for use</a:t>
            </a:r>
          </a:p>
          <a:p>
            <a:r>
              <a:rPr lang="en-US" dirty="0"/>
              <a:t>Cytisine should be taken only by those with a serious intention of weaning off nicotine. Patient should be aware, that the simultaneous administration of the drug and smoking or use of products containing nicotine could lead to aggravated adverse reactions of nicotine.</a:t>
            </a:r>
          </a:p>
          <a:p>
            <a:r>
              <a:rPr lang="en-US" dirty="0"/>
              <a:t>Cytisine should be taken with caution in case of ischemic heart disease, heart failure, hypertension, pheochromocytoma, atherosclerosis and other peripheral vascular diseases, gastric and duodenal ulcer, gastroesophageal reflux disease, hyperthyroidism, diabetes and  schizophrenia.</a:t>
            </a:r>
          </a:p>
          <a:p>
            <a:r>
              <a:rPr lang="en-US" dirty="0"/>
              <a:t>Stopping smoking: Polycyclic aromatic hydrocarbons in tobacco smoke induce the metabolism of drugs </a:t>
            </a:r>
            <a:r>
              <a:rPr lang="en-US" dirty="0" err="1"/>
              <a:t>metabolised</a:t>
            </a:r>
            <a:r>
              <a:rPr lang="en-US" dirty="0"/>
              <a:t> by CYP 1A2 (and possibly by CYP 1A1). When a smoker stops smoking, this may result in slower metabolism and a consequent rise in blood levels of such drugs. This is of potential clinical importance for products with a narrow therapeutic window, e.g. theophylline, tacrine, clozapine and ropinirole.</a:t>
            </a:r>
          </a:p>
          <a:p>
            <a:r>
              <a:rPr lang="en-US" dirty="0"/>
              <a:t>The plasma concentration of other medicinal products </a:t>
            </a:r>
            <a:r>
              <a:rPr lang="en-US" dirty="0" err="1"/>
              <a:t>metabolised</a:t>
            </a:r>
            <a:r>
              <a:rPr lang="en-US" dirty="0"/>
              <a:t> in part by CYP1A2 e.g. imipramine, olanzapine, clomipramine and fluvoxamine may also increase on cessation of smoking, although data to support this are lacking and the possible clinical significance of this effect for these drugs is unknown. Limited data indicate that the metabolism of flecainide and pentazocine may also be induced by smoking.</a:t>
            </a:r>
          </a:p>
          <a:p>
            <a:r>
              <a:rPr lang="en-US" dirty="0"/>
              <a:t>Depressed mood, rarely including suicidal ideation and suicide attempt, may be a symptom of nicotine withdrawal. Clinicians should be aware of the possible emergence of serious neuropsychiatric symptoms in patients attempting to quit smoking with or without treatment.</a:t>
            </a:r>
          </a:p>
          <a:p>
            <a:r>
              <a:rPr lang="en-US" dirty="0"/>
              <a:t>History of psychiatric disorders Smoking cessation, with or without pharmacotherapy, has been associated with exacerbation of underlying psychiatric illness (e.g. depression).</a:t>
            </a:r>
          </a:p>
          <a:p>
            <a:r>
              <a:rPr lang="en-US" dirty="0"/>
              <a:t>Care should be taken with patients with a history of psychiatric illness and patients should be advised accordingly.</a:t>
            </a:r>
          </a:p>
          <a:p>
            <a:r>
              <a:rPr lang="en-US" dirty="0"/>
              <a:t>Women of childbearing potential</a:t>
            </a:r>
          </a:p>
          <a:p>
            <a:r>
              <a:rPr lang="en-US" dirty="0"/>
              <a:t>Women of childbearing potential must use highly effective contraception while taking Cytisine (see section 4.5 and 4.6).</a:t>
            </a:r>
          </a:p>
          <a:p>
            <a:r>
              <a:rPr lang="en-US" dirty="0"/>
              <a:t>4.5 Interaction with other medicinal products and other forms of interaction</a:t>
            </a:r>
          </a:p>
          <a:p>
            <a:r>
              <a:rPr lang="en-US" dirty="0"/>
              <a:t>Cytisine should not be used with anti-tuberculosis drugs. No other clinical data on significant interaction with other drugs.</a:t>
            </a:r>
          </a:p>
          <a:p>
            <a:r>
              <a:rPr lang="en-US" dirty="0"/>
              <a:t>Patient should be aware, that the simultaneous administration of the drug and smoking or use of products containing nicotine could lead to aggravated adverse reactions of nicotine (see section 4.4).</a:t>
            </a:r>
          </a:p>
          <a:p>
            <a:r>
              <a:rPr lang="en-US" dirty="0"/>
              <a:t>Hormonal contraceptives</a:t>
            </a:r>
          </a:p>
          <a:p>
            <a:r>
              <a:rPr lang="en-US" dirty="0"/>
              <a:t>It is currently unknown whether Cytisine may reduce the effectiveness of systemically acting hormonal contraceptives, and therefore women using systemically acting hormonal contraceptives should add a second barrier method.</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14</a:t>
            </a:fld>
            <a:endParaRPr lang="en-GB"/>
          </a:p>
        </p:txBody>
      </p:sp>
    </p:spTree>
    <p:extLst>
      <p:ext uri="{BB962C8B-B14F-4D97-AF65-F5344CB8AC3E}">
        <p14:creationId xmlns:p14="http://schemas.microsoft.com/office/powerpoint/2010/main" val="249923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Special warnings and precautions for use</a:t>
            </a:r>
          </a:p>
          <a:p>
            <a:r>
              <a:rPr lang="en-US" dirty="0"/>
              <a:t>Cytisine should be taken only by those with a serious intention of weaning off nicotine. Patient should be aware, that the simultaneous administration of the drug and smoking or use of products containing nicotine could lead to aggravated adverse reactions of nicotine.</a:t>
            </a:r>
          </a:p>
          <a:p>
            <a:r>
              <a:rPr lang="en-US" dirty="0"/>
              <a:t>Cytisine should be taken with caution in case of ischemic heart disease, heart failure, hypertension, pheochromocytoma, atherosclerosis and other peripheral vascular diseases, gastric and duodenal ulcer, gastroesophageal reflux disease, hyperthyroidism, diabetes and  schizophrenia.</a:t>
            </a:r>
          </a:p>
          <a:p>
            <a:r>
              <a:rPr lang="en-US" dirty="0"/>
              <a:t>Stopping smoking: Polycyclic aromatic hydrocarbons in tobacco smoke induce the metabolism of drugs </a:t>
            </a:r>
            <a:r>
              <a:rPr lang="en-US" dirty="0" err="1"/>
              <a:t>metabolised</a:t>
            </a:r>
            <a:r>
              <a:rPr lang="en-US" dirty="0"/>
              <a:t> by CYP 1A2 (and possibly by CYP 1A1). When a smoker stops smoking, this may result in slower metabolism and a consequent rise in blood levels of such drugs. This is of potential clinical importance for products with a narrow therapeutic window, e.g. theophylline, tacrine, clozapine and ropinirole.</a:t>
            </a:r>
          </a:p>
          <a:p>
            <a:r>
              <a:rPr lang="en-US" dirty="0"/>
              <a:t>The plasma concentration of other medicinal products </a:t>
            </a:r>
            <a:r>
              <a:rPr lang="en-US" dirty="0" err="1"/>
              <a:t>metabolised</a:t>
            </a:r>
            <a:r>
              <a:rPr lang="en-US" dirty="0"/>
              <a:t> in part by CYP1A2 e.g. imipramine, olanzapine, clomipramine and fluvoxamine may also increase on cessation of smoking, although data to support this are lacking and the possible clinical significance of this effect for these drugs is unknown. Limited data indicate that the metabolism of flecainide and pentazocine may also be induced by smoking.</a:t>
            </a:r>
          </a:p>
          <a:p>
            <a:r>
              <a:rPr lang="en-US" dirty="0"/>
              <a:t>Depressed mood, rarely including suicidal ideation and suicide attempt, may be a symptom of nicotine withdrawal. Clinicians should be aware of the possible emergence of serious neuropsychiatric symptoms in patients attempting to quit smoking with or without treatment.</a:t>
            </a:r>
          </a:p>
          <a:p>
            <a:r>
              <a:rPr lang="en-US" dirty="0"/>
              <a:t>History of psychiatric disorders Smoking cessation, with or without pharmacotherapy, has been associated with exacerbation of underlying psychiatric illness (e.g. depression).</a:t>
            </a:r>
          </a:p>
          <a:p>
            <a:r>
              <a:rPr lang="en-US" dirty="0"/>
              <a:t>Care should be taken with patients with a history of psychiatric illness and patients should be advised accordingly.</a:t>
            </a:r>
          </a:p>
          <a:p>
            <a:r>
              <a:rPr lang="en-US" dirty="0"/>
              <a:t>Women of childbearing potential</a:t>
            </a:r>
          </a:p>
          <a:p>
            <a:r>
              <a:rPr lang="en-US" dirty="0"/>
              <a:t>Women of childbearing potential must use highly effective contraception while taking Cytisine (see section 4.5 and 4.6).</a:t>
            </a:r>
          </a:p>
          <a:p>
            <a:r>
              <a:rPr lang="en-US" dirty="0"/>
              <a:t>4.5 Interaction with other medicinal products and other forms of interaction</a:t>
            </a:r>
          </a:p>
          <a:p>
            <a:r>
              <a:rPr lang="en-US" dirty="0"/>
              <a:t>Cytisine should not be used with anti-tuberculosis drugs. No other clinical data on significant interaction with other drugs.</a:t>
            </a:r>
          </a:p>
          <a:p>
            <a:r>
              <a:rPr lang="en-US" dirty="0"/>
              <a:t>Patient should be aware, that the simultaneous administration of the drug and smoking or use of products containing nicotine could lead to aggravated adverse reactions of nicotine (see section 4.4).</a:t>
            </a:r>
          </a:p>
          <a:p>
            <a:r>
              <a:rPr lang="en-US" dirty="0"/>
              <a:t>Hormonal contraceptives</a:t>
            </a:r>
          </a:p>
          <a:p>
            <a:r>
              <a:rPr lang="en-US" dirty="0"/>
              <a:t>It is currently unknown whether Cytisine may reduce the effectiveness of systemically acting hormonal contraceptives, and therefore women using systemically acting hormonal contraceptives should add a second barrier method.</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15</a:t>
            </a:fld>
            <a:endParaRPr lang="en-GB"/>
          </a:p>
        </p:txBody>
      </p:sp>
    </p:spTree>
    <p:extLst>
      <p:ext uri="{BB962C8B-B14F-4D97-AF65-F5344CB8AC3E}">
        <p14:creationId xmlns:p14="http://schemas.microsoft.com/office/powerpoint/2010/main" val="121049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74"/>
              </a:lnSpc>
              <a:tabLst>
                <a:tab pos="382617" algn="l"/>
              </a:tabLst>
            </a:pPr>
            <a:r>
              <a:rPr lang="en-US" sz="1200" dirty="0">
                <a:ea typeface="Times New Roman" panose="02020603050405020304" pitchFamily="18" charset="0"/>
              </a:rPr>
              <a:t>4.8 Undesirable effects</a:t>
            </a:r>
          </a:p>
          <a:p>
            <a:pPr>
              <a:lnSpc>
                <a:spcPts val="1374"/>
              </a:lnSpc>
              <a:tabLst>
                <a:tab pos="382617" algn="l"/>
              </a:tabLst>
            </a:pPr>
            <a:r>
              <a:rPr lang="en-US" sz="1200" dirty="0">
                <a:ea typeface="Times New Roman" panose="02020603050405020304" pitchFamily="18" charset="0"/>
              </a:rPr>
              <a:t>The clinical studies and previous experience with use of </a:t>
            </a:r>
            <a:r>
              <a:rPr lang="en-US" sz="1200" dirty="0" err="1">
                <a:ea typeface="Times New Roman" panose="02020603050405020304" pitchFamily="18" charset="0"/>
              </a:rPr>
              <a:t>cytisine</a:t>
            </a:r>
            <a:r>
              <a:rPr lang="en-US" sz="1200" dirty="0">
                <a:ea typeface="Times New Roman" panose="02020603050405020304" pitchFamily="18" charset="0"/>
              </a:rPr>
              <a:t>-containing product indicate a good tolerability of </a:t>
            </a:r>
            <a:r>
              <a:rPr lang="en-US" sz="1200" dirty="0" err="1">
                <a:ea typeface="Times New Roman" panose="02020603050405020304" pitchFamily="18" charset="0"/>
              </a:rPr>
              <a:t>cytisine</a:t>
            </a:r>
            <a:r>
              <a:rPr lang="en-US" sz="1200" dirty="0">
                <a:ea typeface="Times New Roman" panose="02020603050405020304" pitchFamily="18" charset="0"/>
              </a:rPr>
              <a:t>. The proportion of patients who discontinued treatment because adverse reactions was 6-15,5% and in controlled studies it was comparable to the proportion of patients who discontinued treatment in the placebo group. Mild to moderate adverse reactions have usually been observed, most frequently concerning the gastrointestinal tract. The majority of adverse reactions occurred at the beginning of the therapy and resolved during treatment. These symptoms could also be the result of smoking cessation, rather than the use of drug product.</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16</a:t>
            </a:fld>
            <a:endParaRPr lang="en-GB"/>
          </a:p>
        </p:txBody>
      </p:sp>
    </p:spTree>
    <p:extLst>
      <p:ext uri="{BB962C8B-B14F-4D97-AF65-F5344CB8AC3E}">
        <p14:creationId xmlns:p14="http://schemas.microsoft.com/office/powerpoint/2010/main" val="146388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74"/>
              </a:lnSpc>
              <a:tabLst>
                <a:tab pos="382617" algn="l"/>
              </a:tabLst>
            </a:pPr>
            <a:r>
              <a:rPr lang="en-US" sz="1200" dirty="0">
                <a:ea typeface="Times New Roman" panose="02020603050405020304" pitchFamily="18" charset="0"/>
              </a:rPr>
              <a:t>4.8 Undesirable effects </a:t>
            </a:r>
          </a:p>
          <a:p>
            <a:pPr>
              <a:lnSpc>
                <a:spcPts val="1374"/>
              </a:lnSpc>
              <a:tabLst>
                <a:tab pos="382617" algn="l"/>
              </a:tabLst>
            </a:pPr>
            <a:r>
              <a:rPr lang="en-US" sz="1200" dirty="0">
                <a:ea typeface="Times New Roman" panose="02020603050405020304" pitchFamily="18" charset="0"/>
              </a:rPr>
              <a:t>All adverse reactions by system organ class and frequency of occurrence in clinical trials are listed below. The frequency of occurrence is defined as follows: very common (≥ 1/10), common (≥ 1/100 to &lt; 1/10), uncommon (≥ 1/1,000 to &lt; 1/100), rare (≥ 1/10,000 to &lt; 1/1,000), very rare (&lt;1/10,000), not known (cannot be estimated from the available data).</a:t>
            </a:r>
          </a:p>
          <a:p>
            <a:pPr>
              <a:lnSpc>
                <a:spcPts val="1374"/>
              </a:lnSpc>
              <a:tabLst>
                <a:tab pos="382617" algn="l"/>
              </a:tabLst>
            </a:pPr>
            <a:r>
              <a:rPr lang="en-US" sz="1200" b="1" dirty="0">
                <a:ea typeface="Times New Roman" panose="02020603050405020304" pitchFamily="18" charset="0"/>
              </a:rPr>
              <a:t>Metabolism and nutrition disorders: </a:t>
            </a:r>
            <a:r>
              <a:rPr lang="en-US" sz="1200" dirty="0">
                <a:ea typeface="Times New Roman" panose="02020603050405020304" pitchFamily="18" charset="0"/>
              </a:rPr>
              <a:t>very common: change in appetite (mainly increase), weight gain</a:t>
            </a:r>
          </a:p>
          <a:p>
            <a:pPr>
              <a:lnSpc>
                <a:spcPts val="1374"/>
              </a:lnSpc>
              <a:tabLst>
                <a:tab pos="382617" algn="l"/>
              </a:tabLst>
            </a:pPr>
            <a:r>
              <a:rPr lang="en-US" sz="1200" b="1" dirty="0">
                <a:ea typeface="Times New Roman" panose="02020603050405020304" pitchFamily="18" charset="0"/>
              </a:rPr>
              <a:t>Nervous system disorders: </a:t>
            </a:r>
            <a:r>
              <a:rPr lang="en-US" sz="1200" dirty="0">
                <a:ea typeface="Times New Roman" panose="02020603050405020304" pitchFamily="18" charset="0"/>
              </a:rPr>
              <a:t>very common: dizziness, irritability, mood changes, anxiety, sleep disorders (insomnia, drowsiness, lethargy, abnormal dreams, nightmares), headaches. Common: difficulty in concentration. Uncommon: feeling of heaviness in the head, decreased libido</a:t>
            </a:r>
          </a:p>
          <a:p>
            <a:pPr>
              <a:lnSpc>
                <a:spcPts val="1374"/>
              </a:lnSpc>
              <a:tabLst>
                <a:tab pos="382617" algn="l"/>
              </a:tabLst>
            </a:pPr>
            <a:r>
              <a:rPr lang="en-US" sz="1200" b="1" dirty="0">
                <a:ea typeface="Times New Roman" panose="02020603050405020304" pitchFamily="18" charset="0"/>
              </a:rPr>
              <a:t>Eye disorders: </a:t>
            </a:r>
            <a:r>
              <a:rPr lang="en-US" sz="1200" dirty="0">
                <a:ea typeface="Times New Roman" panose="02020603050405020304" pitchFamily="18" charset="0"/>
              </a:rPr>
              <a:t>uncommon: lacrimation</a:t>
            </a:r>
          </a:p>
          <a:p>
            <a:pPr>
              <a:lnSpc>
                <a:spcPts val="1374"/>
              </a:lnSpc>
              <a:tabLst>
                <a:tab pos="382617" algn="l"/>
              </a:tabLst>
            </a:pPr>
            <a:r>
              <a:rPr lang="en-US" sz="1200" b="1" dirty="0">
                <a:ea typeface="Times New Roman" panose="02020603050405020304" pitchFamily="18" charset="0"/>
              </a:rPr>
              <a:t>Cardiac disorders: </a:t>
            </a:r>
            <a:r>
              <a:rPr lang="en-US" sz="1200" dirty="0">
                <a:ea typeface="Times New Roman" panose="02020603050405020304" pitchFamily="18" charset="0"/>
              </a:rPr>
              <a:t>very common: tachycardia. Common: slow heart rate</a:t>
            </a:r>
          </a:p>
          <a:p>
            <a:pPr>
              <a:lnSpc>
                <a:spcPts val="1374"/>
              </a:lnSpc>
              <a:tabLst>
                <a:tab pos="382617" algn="l"/>
              </a:tabLst>
            </a:pPr>
            <a:r>
              <a:rPr lang="en-US" sz="1200" b="1" dirty="0">
                <a:ea typeface="Times New Roman" panose="02020603050405020304" pitchFamily="18" charset="0"/>
              </a:rPr>
              <a:t>Vascular disorders: </a:t>
            </a:r>
            <a:r>
              <a:rPr lang="en-US" sz="1200" dirty="0">
                <a:ea typeface="Times New Roman" panose="02020603050405020304" pitchFamily="18" charset="0"/>
              </a:rPr>
              <a:t>very common: hypertension</a:t>
            </a:r>
          </a:p>
          <a:p>
            <a:pPr>
              <a:lnSpc>
                <a:spcPts val="1374"/>
              </a:lnSpc>
              <a:tabLst>
                <a:tab pos="382617" algn="l"/>
              </a:tabLst>
            </a:pPr>
            <a:r>
              <a:rPr lang="en-US" sz="1200" b="1" dirty="0">
                <a:ea typeface="Times New Roman" panose="02020603050405020304" pitchFamily="18" charset="0"/>
              </a:rPr>
              <a:t>Respiratory, thoracic and mediastinal disorders: </a:t>
            </a:r>
            <a:r>
              <a:rPr lang="en-US" sz="1200" dirty="0">
                <a:ea typeface="Times New Roman" panose="02020603050405020304" pitchFamily="18" charset="0"/>
              </a:rPr>
              <a:t>uncommon: dyspnea, increased sputum</a:t>
            </a:r>
          </a:p>
          <a:p>
            <a:pPr>
              <a:lnSpc>
                <a:spcPts val="1374"/>
              </a:lnSpc>
              <a:tabLst>
                <a:tab pos="382617" algn="l"/>
              </a:tabLst>
            </a:pPr>
            <a:r>
              <a:rPr lang="en-US" sz="1200" b="1" dirty="0">
                <a:ea typeface="Times New Roman" panose="02020603050405020304" pitchFamily="18" charset="0"/>
              </a:rPr>
              <a:t>Gastrointestinal disorders: </a:t>
            </a:r>
            <a:r>
              <a:rPr lang="en-US" sz="1200" dirty="0">
                <a:ea typeface="Times New Roman" panose="02020603050405020304" pitchFamily="18" charset="0"/>
              </a:rPr>
              <a:t>very common: dry mouth, diarrhea, nausea, changes </a:t>
            </a:r>
            <a:r>
              <a:rPr lang="en-US" sz="1200" dirty="0" err="1">
                <a:ea typeface="Times New Roman" panose="02020603050405020304" pitchFamily="18" charset="0"/>
              </a:rPr>
              <a:t>flavour</a:t>
            </a:r>
            <a:r>
              <a:rPr lang="en-US" sz="1200" dirty="0">
                <a:ea typeface="Times New Roman" panose="02020603050405020304" pitchFamily="18" charset="0"/>
              </a:rPr>
              <a:t>, heartburn, constipation, vomiting, abdominal pain (especially in the upper abdomen). Common: abdominal distension, burning tongue. Uncommon: excessive salivation. </a:t>
            </a:r>
          </a:p>
          <a:p>
            <a:pPr>
              <a:lnSpc>
                <a:spcPts val="1374"/>
              </a:lnSpc>
              <a:tabLst>
                <a:tab pos="382617" algn="l"/>
              </a:tabLst>
            </a:pPr>
            <a:r>
              <a:rPr lang="en-US" sz="1200" b="1" dirty="0">
                <a:ea typeface="Times New Roman" panose="02020603050405020304" pitchFamily="18" charset="0"/>
              </a:rPr>
              <a:t>Skin and subcutaneous tissue disorders: </a:t>
            </a:r>
            <a:r>
              <a:rPr lang="en-US" sz="1200" dirty="0">
                <a:ea typeface="Times New Roman" panose="02020603050405020304" pitchFamily="18" charset="0"/>
              </a:rPr>
              <a:t>very common: rash. Uncommon: sweating, decreased elasticity of the skin</a:t>
            </a:r>
          </a:p>
          <a:p>
            <a:pPr>
              <a:lnSpc>
                <a:spcPts val="1374"/>
              </a:lnSpc>
              <a:tabLst>
                <a:tab pos="382617" algn="l"/>
              </a:tabLst>
            </a:pPr>
            <a:r>
              <a:rPr lang="en-US" sz="1200" b="1" dirty="0">
                <a:ea typeface="Times New Roman" panose="02020603050405020304" pitchFamily="18" charset="0"/>
              </a:rPr>
              <a:t>Musculoskeletal and connective tissue disorders:</a:t>
            </a:r>
            <a:r>
              <a:rPr lang="en-US" sz="1200" dirty="0">
                <a:ea typeface="Times New Roman" panose="02020603050405020304" pitchFamily="18" charset="0"/>
              </a:rPr>
              <a:t> very common: myalgia</a:t>
            </a:r>
          </a:p>
          <a:p>
            <a:pPr>
              <a:lnSpc>
                <a:spcPts val="1374"/>
              </a:lnSpc>
              <a:tabLst>
                <a:tab pos="382617" algn="l"/>
              </a:tabLst>
            </a:pPr>
            <a:r>
              <a:rPr lang="en-US" sz="1200" b="1" dirty="0">
                <a:ea typeface="Times New Roman" panose="02020603050405020304" pitchFamily="18" charset="0"/>
              </a:rPr>
              <a:t>General disorders and administration site conditions: </a:t>
            </a:r>
            <a:r>
              <a:rPr lang="en-US" sz="1200" dirty="0">
                <a:ea typeface="Times New Roman" panose="02020603050405020304" pitchFamily="18" charset="0"/>
              </a:rPr>
              <a:t>very common: fatigue. Common: malaise. Uncommon: tiredness</a:t>
            </a:r>
          </a:p>
          <a:p>
            <a:pPr>
              <a:lnSpc>
                <a:spcPts val="1374"/>
              </a:lnSpc>
              <a:tabLst>
                <a:tab pos="382617" algn="l"/>
              </a:tabLst>
            </a:pPr>
            <a:r>
              <a:rPr lang="en-US" sz="1200" b="1" dirty="0">
                <a:ea typeface="Times New Roman" panose="02020603050405020304" pitchFamily="18" charset="0"/>
              </a:rPr>
              <a:t>Investigations: </a:t>
            </a:r>
            <a:r>
              <a:rPr lang="en-US" sz="1200" dirty="0">
                <a:ea typeface="Times New Roman" panose="02020603050405020304" pitchFamily="18" charset="0"/>
              </a:rPr>
              <a:t>uncommon: increase in serum transaminase levels</a:t>
            </a:r>
          </a:p>
          <a:p>
            <a:endParaRPr lang="en-GB" dirty="0"/>
          </a:p>
        </p:txBody>
      </p:sp>
      <p:sp>
        <p:nvSpPr>
          <p:cNvPr id="4" name="Slide Number Placeholder 3"/>
          <p:cNvSpPr>
            <a:spLocks noGrp="1"/>
          </p:cNvSpPr>
          <p:nvPr>
            <p:ph type="sldNum" sz="quarter" idx="5"/>
          </p:nvPr>
        </p:nvSpPr>
        <p:spPr/>
        <p:txBody>
          <a:bodyPr/>
          <a:lstStyle/>
          <a:p>
            <a:fld id="{DD7297E2-0ABE-4CB1-AFE8-93DEFAB899D0}" type="slidenum">
              <a:rPr lang="en-GB" smtClean="0"/>
              <a:t>17</a:t>
            </a:fld>
            <a:endParaRPr lang="en-GB"/>
          </a:p>
        </p:txBody>
      </p:sp>
    </p:spTree>
    <p:extLst>
      <p:ext uri="{BB962C8B-B14F-4D97-AF65-F5344CB8AC3E}">
        <p14:creationId xmlns:p14="http://schemas.microsoft.com/office/powerpoint/2010/main" val="35601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E5C8-A544-F16F-8705-DB485B8E2D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763D3C-3D57-8111-4F65-4F0CC060D794}"/>
              </a:ext>
            </a:extLst>
          </p:cNvPr>
          <p:cNvSpPr>
            <a:spLocks noGrp="1"/>
          </p:cNvSpPr>
          <p:nvPr>
            <p:ph type="dt" sz="half" idx="10"/>
          </p:nvPr>
        </p:nvSpPr>
        <p:spPr/>
        <p:txBody>
          <a:bodyPr/>
          <a:lstStyle/>
          <a:p>
            <a:fld id="{B4C99B41-B37B-4D21-AAF6-19E1E3ED9D23}" type="datetimeFigureOut">
              <a:rPr lang="en-GB" smtClean="0"/>
              <a:t>13/02/2025</a:t>
            </a:fld>
            <a:endParaRPr lang="en-GB"/>
          </a:p>
        </p:txBody>
      </p:sp>
      <p:sp>
        <p:nvSpPr>
          <p:cNvPr id="4" name="Footer Placeholder 3">
            <a:extLst>
              <a:ext uri="{FF2B5EF4-FFF2-40B4-BE49-F238E27FC236}">
                <a16:creationId xmlns:a16="http://schemas.microsoft.com/office/drawing/2014/main" id="{A075055D-154F-96AB-BB98-E9DFD32E55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76A2DA-F56B-74A9-7712-D913435E0D1B}"/>
              </a:ext>
            </a:extLst>
          </p:cNvPr>
          <p:cNvSpPr>
            <a:spLocks noGrp="1"/>
          </p:cNvSpPr>
          <p:nvPr>
            <p:ph type="sldNum" sz="quarter" idx="12"/>
          </p:nvPr>
        </p:nvSpPr>
        <p:spPr/>
        <p:txBody>
          <a:bodyPr/>
          <a:lstStyle/>
          <a:p>
            <a:fld id="{9DE23863-9FC5-4AB3-8FDD-F1DFBDD619C3}" type="slidenum">
              <a:rPr lang="en-GB" smtClean="0"/>
              <a:t>‹#›</a:t>
            </a:fld>
            <a:endParaRPr lang="en-GB"/>
          </a:p>
        </p:txBody>
      </p:sp>
    </p:spTree>
    <p:extLst>
      <p:ext uri="{BB962C8B-B14F-4D97-AF65-F5344CB8AC3E}">
        <p14:creationId xmlns:p14="http://schemas.microsoft.com/office/powerpoint/2010/main" val="24495085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1A88E-9161-AE39-3666-B555A45A3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645DBA-C30E-5379-7290-9FB11C7C6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CB245-AC95-D65F-CBBD-F2CB8F395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C99B41-B37B-4D21-AAF6-19E1E3ED9D23}" type="datetimeFigureOut">
              <a:rPr lang="en-GB" smtClean="0"/>
              <a:t>13/02/2025</a:t>
            </a:fld>
            <a:endParaRPr lang="en-GB"/>
          </a:p>
        </p:txBody>
      </p:sp>
      <p:sp>
        <p:nvSpPr>
          <p:cNvPr id="5" name="Footer Placeholder 4">
            <a:extLst>
              <a:ext uri="{FF2B5EF4-FFF2-40B4-BE49-F238E27FC236}">
                <a16:creationId xmlns:a16="http://schemas.microsoft.com/office/drawing/2014/main" id="{AE781D82-4C36-F95E-1097-25452688F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A931D3E-DF86-482B-2FE7-2DC101287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E23863-9FC5-4AB3-8FDD-F1DFBDD619C3}" type="slidenum">
              <a:rPr lang="en-GB" smtClean="0"/>
              <a:t>‹#›</a:t>
            </a:fld>
            <a:endParaRPr lang="en-GB"/>
          </a:p>
        </p:txBody>
      </p:sp>
    </p:spTree>
    <p:extLst>
      <p:ext uri="{BB962C8B-B14F-4D97-AF65-F5344CB8AC3E}">
        <p14:creationId xmlns:p14="http://schemas.microsoft.com/office/powerpoint/2010/main" val="197938034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993E36-C9F3-74DB-57D5-F63F44C61CE3}"/>
              </a:ext>
            </a:extLst>
          </p:cNvPr>
          <p:cNvSpPr>
            <a:spLocks noGrp="1"/>
          </p:cNvSpPr>
          <p:nvPr>
            <p:ph type="title"/>
          </p:nvPr>
        </p:nvSpPr>
        <p:spPr/>
        <p:txBody>
          <a:bodyPr/>
          <a:lstStyle/>
          <a:p>
            <a:r>
              <a:rPr lang="en-GB"/>
              <a:t>Cytisine product summary</a:t>
            </a:r>
            <a:endParaRPr lang="en-US" dirty="0"/>
          </a:p>
        </p:txBody>
      </p:sp>
      <p:pic>
        <p:nvPicPr>
          <p:cNvPr id="3" name="Picture 2">
            <a:extLst>
              <a:ext uri="{FF2B5EF4-FFF2-40B4-BE49-F238E27FC236}">
                <a16:creationId xmlns:a16="http://schemas.microsoft.com/office/drawing/2014/main" id="{E00F2804-276A-DF9A-DA12-4E97BFC82CC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779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59A086-770F-F1F6-E165-75DFBCCC6DAA}"/>
              </a:ext>
            </a:extLst>
          </p:cNvPr>
          <p:cNvSpPr>
            <a:spLocks noGrp="1"/>
          </p:cNvSpPr>
          <p:nvPr>
            <p:ph type="title"/>
          </p:nvPr>
        </p:nvSpPr>
        <p:spPr/>
        <p:txBody>
          <a:bodyPr/>
          <a:lstStyle/>
          <a:p>
            <a:r>
              <a:rPr lang="en-GB"/>
              <a:t>How to take Cytisine</a:t>
            </a:r>
            <a:endParaRPr lang="en-US" dirty="0"/>
          </a:p>
        </p:txBody>
      </p:sp>
      <p:pic>
        <p:nvPicPr>
          <p:cNvPr id="3" name="Picture 2">
            <a:extLst>
              <a:ext uri="{FF2B5EF4-FFF2-40B4-BE49-F238E27FC236}">
                <a16:creationId xmlns:a16="http://schemas.microsoft.com/office/drawing/2014/main" id="{EB24B9CA-AA9F-71A0-65A2-2B9120286C9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351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4DF9EE-5F11-8BBB-440D-C4BC5C0EE1BA}"/>
              </a:ext>
            </a:extLst>
          </p:cNvPr>
          <p:cNvSpPr>
            <a:spLocks noGrp="1"/>
          </p:cNvSpPr>
          <p:nvPr>
            <p:ph type="title"/>
          </p:nvPr>
        </p:nvSpPr>
        <p:spPr/>
        <p:txBody>
          <a:bodyPr/>
          <a:lstStyle/>
          <a:p>
            <a:r>
              <a:rPr lang="en-GB"/>
              <a:t>How to take Cytisine</a:t>
            </a:r>
            <a:endParaRPr lang="en-US" dirty="0"/>
          </a:p>
        </p:txBody>
      </p:sp>
      <p:pic>
        <p:nvPicPr>
          <p:cNvPr id="3" name="Picture 2">
            <a:extLst>
              <a:ext uri="{FF2B5EF4-FFF2-40B4-BE49-F238E27FC236}">
                <a16:creationId xmlns:a16="http://schemas.microsoft.com/office/drawing/2014/main" id="{599086A7-6EC1-7D50-522F-7000386EB06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922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6FA7B9-3D78-9BD3-DA4B-3BCB3C39948C}"/>
              </a:ext>
            </a:extLst>
          </p:cNvPr>
          <p:cNvSpPr>
            <a:spLocks noGrp="1"/>
          </p:cNvSpPr>
          <p:nvPr>
            <p:ph type="title"/>
          </p:nvPr>
        </p:nvSpPr>
        <p:spPr/>
        <p:txBody>
          <a:bodyPr/>
          <a:lstStyle/>
          <a:p>
            <a:r>
              <a:rPr lang="en-GB"/>
              <a:t>How to take Cytisine</a:t>
            </a:r>
            <a:endParaRPr lang="en-US" dirty="0"/>
          </a:p>
        </p:txBody>
      </p:sp>
      <p:pic>
        <p:nvPicPr>
          <p:cNvPr id="3" name="Picture 2">
            <a:extLst>
              <a:ext uri="{FF2B5EF4-FFF2-40B4-BE49-F238E27FC236}">
                <a16:creationId xmlns:a16="http://schemas.microsoft.com/office/drawing/2014/main" id="{2949456F-F926-FE17-FE29-DD90EF7C6E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477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DE6A87-588C-298A-2EC0-1A344AB7C48B}"/>
              </a:ext>
            </a:extLst>
          </p:cNvPr>
          <p:cNvSpPr>
            <a:spLocks noGrp="1"/>
          </p:cNvSpPr>
          <p:nvPr>
            <p:ph type="title"/>
          </p:nvPr>
        </p:nvSpPr>
        <p:spPr/>
        <p:txBody>
          <a:bodyPr/>
          <a:lstStyle/>
          <a:p>
            <a:r>
              <a:rPr lang="en-GB"/>
              <a:t>Who is Cytisine </a:t>
            </a:r>
            <a:r>
              <a:rPr lang="en-GB" u="sng"/>
              <a:t>not</a:t>
            </a:r>
            <a:r>
              <a:rPr lang="en-GB"/>
              <a:t> recommended for?</a:t>
            </a:r>
            <a:endParaRPr lang="en-US" dirty="0"/>
          </a:p>
        </p:txBody>
      </p:sp>
      <p:pic>
        <p:nvPicPr>
          <p:cNvPr id="3" name="Picture 2">
            <a:extLst>
              <a:ext uri="{FF2B5EF4-FFF2-40B4-BE49-F238E27FC236}">
                <a16:creationId xmlns:a16="http://schemas.microsoft.com/office/drawing/2014/main" id="{27DFB3EC-1D08-FEC4-DF4F-774BE09765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716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96500F-7E0D-4D07-5DD0-B336468754E8}"/>
              </a:ext>
            </a:extLst>
          </p:cNvPr>
          <p:cNvSpPr>
            <a:spLocks noGrp="1"/>
          </p:cNvSpPr>
          <p:nvPr>
            <p:ph type="title"/>
          </p:nvPr>
        </p:nvSpPr>
        <p:spPr/>
        <p:txBody>
          <a:bodyPr/>
          <a:lstStyle/>
          <a:p>
            <a:r>
              <a:rPr lang="en-US"/>
              <a:t>Other safety considerations before prescribing (1) </a:t>
            </a:r>
            <a:endParaRPr lang="en-US" dirty="0"/>
          </a:p>
        </p:txBody>
      </p:sp>
      <p:pic>
        <p:nvPicPr>
          <p:cNvPr id="3" name="Picture 2">
            <a:extLst>
              <a:ext uri="{FF2B5EF4-FFF2-40B4-BE49-F238E27FC236}">
                <a16:creationId xmlns:a16="http://schemas.microsoft.com/office/drawing/2014/main" id="{B3E13437-5204-F722-838C-CE7CD32C7D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3734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BBD514-099B-3D6A-06C6-C4BECCF60172}"/>
              </a:ext>
            </a:extLst>
          </p:cNvPr>
          <p:cNvSpPr>
            <a:spLocks noGrp="1"/>
          </p:cNvSpPr>
          <p:nvPr>
            <p:ph type="title"/>
          </p:nvPr>
        </p:nvSpPr>
        <p:spPr/>
        <p:txBody>
          <a:bodyPr/>
          <a:lstStyle/>
          <a:p>
            <a:r>
              <a:rPr lang="en-US"/>
              <a:t>Other safety considerations before prescribing (2) </a:t>
            </a:r>
            <a:endParaRPr lang="en-US" dirty="0"/>
          </a:p>
        </p:txBody>
      </p:sp>
      <p:pic>
        <p:nvPicPr>
          <p:cNvPr id="3" name="Picture 2">
            <a:extLst>
              <a:ext uri="{FF2B5EF4-FFF2-40B4-BE49-F238E27FC236}">
                <a16:creationId xmlns:a16="http://schemas.microsoft.com/office/drawing/2014/main" id="{95C08D5C-1FC3-9F48-47CD-453A9E2BC5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237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4D044E-257F-3343-E493-FB35A3C3EC18}"/>
              </a:ext>
            </a:extLst>
          </p:cNvPr>
          <p:cNvSpPr>
            <a:spLocks noGrp="1"/>
          </p:cNvSpPr>
          <p:nvPr>
            <p:ph type="title"/>
          </p:nvPr>
        </p:nvSpPr>
        <p:spPr/>
        <p:txBody>
          <a:bodyPr/>
          <a:lstStyle/>
          <a:p>
            <a:r>
              <a:rPr lang="en-US"/>
              <a:t>What are the possible side effects of Cytisine?</a:t>
            </a:r>
            <a:endParaRPr lang="en-US" dirty="0"/>
          </a:p>
        </p:txBody>
      </p:sp>
      <p:pic>
        <p:nvPicPr>
          <p:cNvPr id="3" name="Picture 2">
            <a:extLst>
              <a:ext uri="{FF2B5EF4-FFF2-40B4-BE49-F238E27FC236}">
                <a16:creationId xmlns:a16="http://schemas.microsoft.com/office/drawing/2014/main" id="{26631B3B-FE3E-97B6-6296-307B78E2300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053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A772FD-F4A6-1DB7-C221-58D893B578DC}"/>
              </a:ext>
            </a:extLst>
          </p:cNvPr>
          <p:cNvSpPr>
            <a:spLocks noGrp="1"/>
          </p:cNvSpPr>
          <p:nvPr>
            <p:ph type="title"/>
          </p:nvPr>
        </p:nvSpPr>
        <p:spPr/>
        <p:txBody>
          <a:bodyPr/>
          <a:lstStyle/>
          <a:p>
            <a:r>
              <a:rPr lang="en-US"/>
              <a:t>What are the possible side effects of Cytisine?</a:t>
            </a:r>
            <a:endParaRPr lang="en-US" dirty="0"/>
          </a:p>
        </p:txBody>
      </p:sp>
      <p:pic>
        <p:nvPicPr>
          <p:cNvPr id="3" name="Picture 2">
            <a:extLst>
              <a:ext uri="{FF2B5EF4-FFF2-40B4-BE49-F238E27FC236}">
                <a16:creationId xmlns:a16="http://schemas.microsoft.com/office/drawing/2014/main" id="{60828160-47F6-E63D-3500-C5FC142195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529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F340B3-6986-E286-E7AD-14DD66311A2E}"/>
              </a:ext>
            </a:extLst>
          </p:cNvPr>
          <p:cNvSpPr>
            <a:spLocks noGrp="1"/>
          </p:cNvSpPr>
          <p:nvPr>
            <p:ph type="title"/>
          </p:nvPr>
        </p:nvSpPr>
        <p:spPr/>
        <p:txBody>
          <a:bodyPr/>
          <a:lstStyle/>
          <a:p>
            <a:r>
              <a:rPr lang="en-US"/>
              <a:t>Guidance for Cytisine – NICE</a:t>
            </a:r>
            <a:endParaRPr lang="en-GB" dirty="0"/>
          </a:p>
        </p:txBody>
      </p:sp>
      <p:pic>
        <p:nvPicPr>
          <p:cNvPr id="3" name="Picture 2">
            <a:extLst>
              <a:ext uri="{FF2B5EF4-FFF2-40B4-BE49-F238E27FC236}">
                <a16:creationId xmlns:a16="http://schemas.microsoft.com/office/drawing/2014/main" id="{9D51C291-0F89-B81D-8C80-1341932BD1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039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72F3E9-4C8C-DB15-BD98-45545E90D159}"/>
              </a:ext>
            </a:extLst>
          </p:cNvPr>
          <p:cNvSpPr>
            <a:spLocks noGrp="1"/>
          </p:cNvSpPr>
          <p:nvPr>
            <p:ph type="title"/>
          </p:nvPr>
        </p:nvSpPr>
        <p:spPr/>
        <p:txBody>
          <a:bodyPr/>
          <a:lstStyle/>
          <a:p>
            <a:r>
              <a:rPr lang="en-US"/>
              <a:t>Guidance for Cytisine – AWMSG</a:t>
            </a:r>
            <a:endParaRPr lang="en-GB" dirty="0"/>
          </a:p>
        </p:txBody>
      </p:sp>
      <p:pic>
        <p:nvPicPr>
          <p:cNvPr id="3" name="Picture 2">
            <a:extLst>
              <a:ext uri="{FF2B5EF4-FFF2-40B4-BE49-F238E27FC236}">
                <a16:creationId xmlns:a16="http://schemas.microsoft.com/office/drawing/2014/main" id="{0C920BD0-33AE-4286-2433-143E2CDD20E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113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C1F41B-01E3-5866-C018-9FEF90A2BB42}"/>
              </a:ext>
            </a:extLst>
          </p:cNvPr>
          <p:cNvSpPr>
            <a:spLocks noGrp="1"/>
          </p:cNvSpPr>
          <p:nvPr>
            <p:ph type="title"/>
          </p:nvPr>
        </p:nvSpPr>
        <p:spPr/>
        <p:txBody>
          <a:bodyPr/>
          <a:lstStyle/>
          <a:p>
            <a:r>
              <a:rPr lang="en-US"/>
              <a:t>Topics</a:t>
            </a:r>
            <a:endParaRPr lang="en-US" dirty="0"/>
          </a:p>
        </p:txBody>
      </p:sp>
      <p:pic>
        <p:nvPicPr>
          <p:cNvPr id="3" name="Picture 2">
            <a:extLst>
              <a:ext uri="{FF2B5EF4-FFF2-40B4-BE49-F238E27FC236}">
                <a16:creationId xmlns:a16="http://schemas.microsoft.com/office/drawing/2014/main" id="{7F8469D7-571F-8332-DE11-F44A7F14FB4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318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C5C305-B695-3A42-DC3F-F7359DA6864B}"/>
              </a:ext>
            </a:extLst>
          </p:cNvPr>
          <p:cNvSpPr>
            <a:spLocks noGrp="1"/>
          </p:cNvSpPr>
          <p:nvPr>
            <p:ph type="title"/>
          </p:nvPr>
        </p:nvSpPr>
        <p:spPr/>
        <p:txBody>
          <a:bodyPr/>
          <a:lstStyle/>
          <a:p>
            <a:r>
              <a:rPr lang="en-US"/>
              <a:t>Guidance for Cytisine – British Thoracic Society (BTS)</a:t>
            </a:r>
            <a:endParaRPr lang="en-GB" dirty="0"/>
          </a:p>
        </p:txBody>
      </p:sp>
      <p:pic>
        <p:nvPicPr>
          <p:cNvPr id="3" name="Picture 2">
            <a:extLst>
              <a:ext uri="{FF2B5EF4-FFF2-40B4-BE49-F238E27FC236}">
                <a16:creationId xmlns:a16="http://schemas.microsoft.com/office/drawing/2014/main" id="{6CE44BCA-0DEF-9CC2-2BD2-D321F694495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016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F4F67A-2152-1BEB-03CD-5397C967AD6D}"/>
              </a:ext>
            </a:extLst>
          </p:cNvPr>
          <p:cNvSpPr>
            <a:spLocks noGrp="1"/>
          </p:cNvSpPr>
          <p:nvPr>
            <p:ph type="title"/>
          </p:nvPr>
        </p:nvSpPr>
        <p:spPr/>
        <p:txBody>
          <a:bodyPr/>
          <a:lstStyle/>
          <a:p>
            <a:r>
              <a:rPr lang="en-US"/>
              <a:t>Guidance for Cytisine – NCSCT</a:t>
            </a:r>
            <a:endParaRPr lang="en-GB" dirty="0"/>
          </a:p>
        </p:txBody>
      </p:sp>
      <p:pic>
        <p:nvPicPr>
          <p:cNvPr id="3" name="Picture 2">
            <a:extLst>
              <a:ext uri="{FF2B5EF4-FFF2-40B4-BE49-F238E27FC236}">
                <a16:creationId xmlns:a16="http://schemas.microsoft.com/office/drawing/2014/main" id="{84FFE300-DB2B-6919-782A-98FD1D51B18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491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F3B41A-0FF8-A323-69A5-FA390A5EB7D7}"/>
              </a:ext>
            </a:extLst>
          </p:cNvPr>
          <p:cNvSpPr>
            <a:spLocks noGrp="1"/>
          </p:cNvSpPr>
          <p:nvPr>
            <p:ph type="title"/>
          </p:nvPr>
        </p:nvSpPr>
        <p:spPr/>
        <p:txBody>
          <a:bodyPr/>
          <a:lstStyle/>
          <a:p>
            <a:r>
              <a:rPr lang="en-US"/>
              <a:t>Availability</a:t>
            </a:r>
            <a:endParaRPr lang="en-GB" dirty="0"/>
          </a:p>
        </p:txBody>
      </p:sp>
      <p:pic>
        <p:nvPicPr>
          <p:cNvPr id="3" name="Picture 2">
            <a:extLst>
              <a:ext uri="{FF2B5EF4-FFF2-40B4-BE49-F238E27FC236}">
                <a16:creationId xmlns:a16="http://schemas.microsoft.com/office/drawing/2014/main" id="{0DB9C83A-0D2B-72D3-BE66-09728D50BC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750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99BC93-BF32-4B88-0D71-85E4879315FE}"/>
              </a:ext>
            </a:extLst>
          </p:cNvPr>
          <p:cNvSpPr>
            <a:spLocks noGrp="1"/>
          </p:cNvSpPr>
          <p:nvPr>
            <p:ph type="title"/>
          </p:nvPr>
        </p:nvSpPr>
        <p:spPr/>
        <p:txBody>
          <a:bodyPr/>
          <a:lstStyle/>
          <a:p>
            <a:r>
              <a:rPr lang="en-GB"/>
              <a:t>Support &amp; further information</a:t>
            </a:r>
            <a:endParaRPr lang="en-US" dirty="0"/>
          </a:p>
        </p:txBody>
      </p:sp>
      <p:pic>
        <p:nvPicPr>
          <p:cNvPr id="3" name="Picture 2">
            <a:extLst>
              <a:ext uri="{FF2B5EF4-FFF2-40B4-BE49-F238E27FC236}">
                <a16:creationId xmlns:a16="http://schemas.microsoft.com/office/drawing/2014/main" id="{B27B0CB5-EE3B-0CDF-84AC-D9B05EA93E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9387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9665A5-6442-30D5-BB65-69D8AB96D0F6}"/>
              </a:ext>
            </a:extLst>
          </p:cNvPr>
          <p:cNvSpPr>
            <a:spLocks noGrp="1"/>
          </p:cNvSpPr>
          <p:nvPr>
            <p:ph type="title"/>
          </p:nvPr>
        </p:nvSpPr>
        <p:spPr/>
        <p:txBody>
          <a:bodyPr/>
          <a:lstStyle/>
          <a:p>
            <a:r>
              <a:rPr lang="en-US"/>
              <a:t>Cytisine – clinical evidence</a:t>
            </a:r>
            <a:endParaRPr lang="en-US" dirty="0"/>
          </a:p>
        </p:txBody>
      </p:sp>
      <p:pic>
        <p:nvPicPr>
          <p:cNvPr id="3" name="Picture 2">
            <a:extLst>
              <a:ext uri="{FF2B5EF4-FFF2-40B4-BE49-F238E27FC236}">
                <a16:creationId xmlns:a16="http://schemas.microsoft.com/office/drawing/2014/main" id="{BE0A1D5C-4089-038B-E7E1-B561E57A94F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394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2EB729-56D9-BDDC-E23D-0DC72CAD79A3}"/>
              </a:ext>
            </a:extLst>
          </p:cNvPr>
          <p:cNvSpPr>
            <a:spLocks noGrp="1"/>
          </p:cNvSpPr>
          <p:nvPr>
            <p:ph type="title"/>
          </p:nvPr>
        </p:nvSpPr>
        <p:spPr/>
        <p:txBody>
          <a:bodyPr/>
          <a:lstStyle/>
          <a:p>
            <a:r>
              <a:rPr lang="en-US"/>
              <a:t>Clinical evidence – summary</a:t>
            </a:r>
            <a:endParaRPr lang="en-GB" dirty="0"/>
          </a:p>
        </p:txBody>
      </p:sp>
      <p:pic>
        <p:nvPicPr>
          <p:cNvPr id="3" name="Picture 2">
            <a:extLst>
              <a:ext uri="{FF2B5EF4-FFF2-40B4-BE49-F238E27FC236}">
                <a16:creationId xmlns:a16="http://schemas.microsoft.com/office/drawing/2014/main" id="{31978962-14C9-490F-B9B2-165FBA3D72A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135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0BF633-758B-7C57-06A9-3F8532E45A13}"/>
              </a:ext>
            </a:extLst>
          </p:cNvPr>
          <p:cNvSpPr>
            <a:spLocks noGrp="1"/>
          </p:cNvSpPr>
          <p:nvPr>
            <p:ph type="title"/>
          </p:nvPr>
        </p:nvSpPr>
        <p:spPr/>
        <p:txBody>
          <a:bodyPr/>
          <a:lstStyle/>
          <a:p>
            <a:r>
              <a:rPr lang="en-US"/>
              <a:t>Clinical evidence - overview</a:t>
            </a:r>
            <a:endParaRPr lang="en-GB" dirty="0"/>
          </a:p>
        </p:txBody>
      </p:sp>
      <p:pic>
        <p:nvPicPr>
          <p:cNvPr id="3" name="Picture 2">
            <a:extLst>
              <a:ext uri="{FF2B5EF4-FFF2-40B4-BE49-F238E27FC236}">
                <a16:creationId xmlns:a16="http://schemas.microsoft.com/office/drawing/2014/main" id="{A29D427C-41B1-90A6-10A1-90021F2E27F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650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55D969-B6CD-6866-E1BD-43F9B7470359}"/>
              </a:ext>
            </a:extLst>
          </p:cNvPr>
          <p:cNvSpPr>
            <a:spLocks noGrp="1"/>
          </p:cNvSpPr>
          <p:nvPr>
            <p:ph type="title"/>
          </p:nvPr>
        </p:nvSpPr>
        <p:spPr/>
        <p:txBody>
          <a:bodyPr/>
          <a:lstStyle/>
          <a:p>
            <a:r>
              <a:rPr lang="en-US"/>
              <a:t>Clinical evidence - Cytisine vs Placebo</a:t>
            </a:r>
            <a:endParaRPr lang="en-GB" dirty="0"/>
          </a:p>
        </p:txBody>
      </p:sp>
      <p:pic>
        <p:nvPicPr>
          <p:cNvPr id="3" name="Picture 2">
            <a:extLst>
              <a:ext uri="{FF2B5EF4-FFF2-40B4-BE49-F238E27FC236}">
                <a16:creationId xmlns:a16="http://schemas.microsoft.com/office/drawing/2014/main" id="{074A0009-3450-E91A-4E04-094B89A25B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04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3EDA85-F52A-334E-F615-A3DFFDF2AD9B}"/>
              </a:ext>
            </a:extLst>
          </p:cNvPr>
          <p:cNvSpPr>
            <a:spLocks noGrp="1"/>
          </p:cNvSpPr>
          <p:nvPr>
            <p:ph type="title"/>
          </p:nvPr>
        </p:nvSpPr>
        <p:spPr/>
        <p:txBody>
          <a:bodyPr/>
          <a:lstStyle/>
          <a:p>
            <a:r>
              <a:rPr lang="en-US"/>
              <a:t>Clinical evidence - Cytisine vs Placebo</a:t>
            </a:r>
            <a:endParaRPr lang="en-GB" dirty="0"/>
          </a:p>
        </p:txBody>
      </p:sp>
      <p:pic>
        <p:nvPicPr>
          <p:cNvPr id="3" name="Picture 2">
            <a:extLst>
              <a:ext uri="{FF2B5EF4-FFF2-40B4-BE49-F238E27FC236}">
                <a16:creationId xmlns:a16="http://schemas.microsoft.com/office/drawing/2014/main" id="{B43429F2-1CEC-34A4-BD5C-38024A5CA2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144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A1497D-B9F1-19FE-8920-F841D27AE26A}"/>
              </a:ext>
            </a:extLst>
          </p:cNvPr>
          <p:cNvSpPr>
            <a:spLocks noGrp="1"/>
          </p:cNvSpPr>
          <p:nvPr>
            <p:ph type="title"/>
          </p:nvPr>
        </p:nvSpPr>
        <p:spPr/>
        <p:txBody>
          <a:bodyPr/>
          <a:lstStyle/>
          <a:p>
            <a:r>
              <a:rPr lang="en-US"/>
              <a:t>Clinical evidence - Cytisine vs Placebo</a:t>
            </a:r>
            <a:endParaRPr lang="en-GB" dirty="0"/>
          </a:p>
        </p:txBody>
      </p:sp>
      <p:pic>
        <p:nvPicPr>
          <p:cNvPr id="3" name="Picture 2">
            <a:extLst>
              <a:ext uri="{FF2B5EF4-FFF2-40B4-BE49-F238E27FC236}">
                <a16:creationId xmlns:a16="http://schemas.microsoft.com/office/drawing/2014/main" id="{CD149992-6CDA-2DEE-4BD1-9EDD5F6348D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8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4AA6C7-EB1C-36AD-93D0-ED9ADF36B0B9}"/>
              </a:ext>
            </a:extLst>
          </p:cNvPr>
          <p:cNvSpPr>
            <a:spLocks noGrp="1"/>
          </p:cNvSpPr>
          <p:nvPr>
            <p:ph type="title"/>
          </p:nvPr>
        </p:nvSpPr>
        <p:spPr/>
        <p:txBody>
          <a:bodyPr/>
          <a:lstStyle/>
          <a:p>
            <a:r>
              <a:rPr lang="en-US"/>
              <a:t>Summary</a:t>
            </a:r>
            <a:endParaRPr lang="en-US" dirty="0"/>
          </a:p>
        </p:txBody>
      </p:sp>
      <p:pic>
        <p:nvPicPr>
          <p:cNvPr id="3" name="Picture 2">
            <a:extLst>
              <a:ext uri="{FF2B5EF4-FFF2-40B4-BE49-F238E27FC236}">
                <a16:creationId xmlns:a16="http://schemas.microsoft.com/office/drawing/2014/main" id="{EAF62A60-9818-2769-8FCA-7E4C8E565A4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0292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847389-6B56-DE72-7B6B-72DF3B11A187}"/>
              </a:ext>
            </a:extLst>
          </p:cNvPr>
          <p:cNvSpPr>
            <a:spLocks noGrp="1"/>
          </p:cNvSpPr>
          <p:nvPr>
            <p:ph type="title"/>
          </p:nvPr>
        </p:nvSpPr>
        <p:spPr/>
        <p:txBody>
          <a:bodyPr/>
          <a:lstStyle/>
          <a:p>
            <a:r>
              <a:rPr lang="en-US"/>
              <a:t>Clinical evidence - Cytisine vs Placebo</a:t>
            </a:r>
            <a:endParaRPr lang="en-GB" dirty="0"/>
          </a:p>
        </p:txBody>
      </p:sp>
      <p:pic>
        <p:nvPicPr>
          <p:cNvPr id="3" name="Picture 2">
            <a:extLst>
              <a:ext uri="{FF2B5EF4-FFF2-40B4-BE49-F238E27FC236}">
                <a16:creationId xmlns:a16="http://schemas.microsoft.com/office/drawing/2014/main" id="{41C83417-DB5C-7039-01A2-B9ED93D6140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4527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F48D78-73A3-CA38-A99B-71F804A3B33D}"/>
              </a:ext>
            </a:extLst>
          </p:cNvPr>
          <p:cNvSpPr>
            <a:spLocks noGrp="1"/>
          </p:cNvSpPr>
          <p:nvPr>
            <p:ph type="title"/>
          </p:nvPr>
        </p:nvSpPr>
        <p:spPr/>
        <p:txBody>
          <a:bodyPr/>
          <a:lstStyle/>
          <a:p>
            <a:r>
              <a:rPr lang="en-US"/>
              <a:t>Clinical evidence - Cytisine vs Placebo</a:t>
            </a:r>
            <a:endParaRPr lang="en-GB" dirty="0"/>
          </a:p>
        </p:txBody>
      </p:sp>
      <p:pic>
        <p:nvPicPr>
          <p:cNvPr id="3" name="Picture 2">
            <a:extLst>
              <a:ext uri="{FF2B5EF4-FFF2-40B4-BE49-F238E27FC236}">
                <a16:creationId xmlns:a16="http://schemas.microsoft.com/office/drawing/2014/main" id="{E26B9336-7EF6-3FF0-0155-EF48DA61B9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374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8EBCF9-24AF-EC8C-7907-8A4AADFB3A9F}"/>
              </a:ext>
            </a:extLst>
          </p:cNvPr>
          <p:cNvSpPr>
            <a:spLocks noGrp="1"/>
          </p:cNvSpPr>
          <p:nvPr>
            <p:ph type="title"/>
          </p:nvPr>
        </p:nvSpPr>
        <p:spPr/>
        <p:txBody>
          <a:bodyPr/>
          <a:lstStyle/>
          <a:p>
            <a:r>
              <a:rPr lang="en-US"/>
              <a:t>Clinical evidence - Cytisine – observational studies</a:t>
            </a:r>
            <a:endParaRPr lang="en-GB" dirty="0"/>
          </a:p>
        </p:txBody>
      </p:sp>
      <p:pic>
        <p:nvPicPr>
          <p:cNvPr id="3" name="Picture 2">
            <a:extLst>
              <a:ext uri="{FF2B5EF4-FFF2-40B4-BE49-F238E27FC236}">
                <a16:creationId xmlns:a16="http://schemas.microsoft.com/office/drawing/2014/main" id="{811425CE-4CFA-7E84-9808-6F70C09B5FF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0356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10C95D-9378-85A9-C02C-DAB8E55C0E15}"/>
              </a:ext>
            </a:extLst>
          </p:cNvPr>
          <p:cNvSpPr>
            <a:spLocks noGrp="1"/>
          </p:cNvSpPr>
          <p:nvPr>
            <p:ph type="title"/>
          </p:nvPr>
        </p:nvSpPr>
        <p:spPr/>
        <p:txBody>
          <a:bodyPr/>
          <a:lstStyle/>
          <a:p>
            <a:r>
              <a:rPr lang="en-US"/>
              <a:t>Clinical evidence - Cytisine vs NRT in an open-label trial</a:t>
            </a:r>
            <a:endParaRPr lang="en-GB" dirty="0"/>
          </a:p>
        </p:txBody>
      </p:sp>
      <p:pic>
        <p:nvPicPr>
          <p:cNvPr id="3" name="Picture 2">
            <a:extLst>
              <a:ext uri="{FF2B5EF4-FFF2-40B4-BE49-F238E27FC236}">
                <a16:creationId xmlns:a16="http://schemas.microsoft.com/office/drawing/2014/main" id="{C14E28F4-BB89-66CA-4AF9-9639C8F390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9850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BCB882-9141-CEC5-4EC0-541D81BBC9AD}"/>
              </a:ext>
            </a:extLst>
          </p:cNvPr>
          <p:cNvSpPr>
            <a:spLocks noGrp="1"/>
          </p:cNvSpPr>
          <p:nvPr>
            <p:ph type="title"/>
          </p:nvPr>
        </p:nvSpPr>
        <p:spPr/>
        <p:txBody>
          <a:bodyPr/>
          <a:lstStyle/>
          <a:p>
            <a:r>
              <a:rPr lang="en-US"/>
              <a:t>Clinical evidence - Cytisine vs NRT in an open-label trial</a:t>
            </a:r>
            <a:endParaRPr lang="en-GB" dirty="0"/>
          </a:p>
        </p:txBody>
      </p:sp>
      <p:pic>
        <p:nvPicPr>
          <p:cNvPr id="3" name="Picture 2">
            <a:extLst>
              <a:ext uri="{FF2B5EF4-FFF2-40B4-BE49-F238E27FC236}">
                <a16:creationId xmlns:a16="http://schemas.microsoft.com/office/drawing/2014/main" id="{F6C148D4-1E54-483D-6261-1C076B39D72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72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02C875-056F-810A-AF01-49CDDEFDE9BB}"/>
              </a:ext>
            </a:extLst>
          </p:cNvPr>
          <p:cNvSpPr>
            <a:spLocks noGrp="1"/>
          </p:cNvSpPr>
          <p:nvPr>
            <p:ph type="title"/>
          </p:nvPr>
        </p:nvSpPr>
        <p:spPr/>
        <p:txBody>
          <a:bodyPr/>
          <a:lstStyle/>
          <a:p>
            <a:r>
              <a:rPr lang="en-US"/>
              <a:t>Clinical evidence - Cytisine vs NRT in an open-label trial</a:t>
            </a:r>
            <a:endParaRPr lang="en-GB" dirty="0"/>
          </a:p>
        </p:txBody>
      </p:sp>
      <p:pic>
        <p:nvPicPr>
          <p:cNvPr id="3" name="Picture 2">
            <a:extLst>
              <a:ext uri="{FF2B5EF4-FFF2-40B4-BE49-F238E27FC236}">
                <a16:creationId xmlns:a16="http://schemas.microsoft.com/office/drawing/2014/main" id="{5EB99D2B-FB00-528E-19A7-371EEA9499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158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A611A3-C565-C6C5-7C13-9B6739F7F996}"/>
              </a:ext>
            </a:extLst>
          </p:cNvPr>
          <p:cNvSpPr>
            <a:spLocks noGrp="1"/>
          </p:cNvSpPr>
          <p:nvPr>
            <p:ph type="title"/>
          </p:nvPr>
        </p:nvSpPr>
        <p:spPr/>
        <p:txBody>
          <a:bodyPr/>
          <a:lstStyle/>
          <a:p>
            <a:r>
              <a:rPr lang="en-US"/>
              <a:t>Clinical evidence - Cytisine vs NRT in an open-label trial</a:t>
            </a:r>
            <a:endParaRPr lang="en-GB" dirty="0"/>
          </a:p>
        </p:txBody>
      </p:sp>
      <p:pic>
        <p:nvPicPr>
          <p:cNvPr id="3" name="Picture 2">
            <a:extLst>
              <a:ext uri="{FF2B5EF4-FFF2-40B4-BE49-F238E27FC236}">
                <a16:creationId xmlns:a16="http://schemas.microsoft.com/office/drawing/2014/main" id="{C884E2D5-5439-75DC-02C6-9EA0FA1B7B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5782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5D385A-AF3F-17A7-842D-55BD6491EA8B}"/>
              </a:ext>
            </a:extLst>
          </p:cNvPr>
          <p:cNvSpPr>
            <a:spLocks noGrp="1"/>
          </p:cNvSpPr>
          <p:nvPr>
            <p:ph type="title"/>
          </p:nvPr>
        </p:nvSpPr>
        <p:spPr/>
        <p:txBody>
          <a:bodyPr/>
          <a:lstStyle/>
          <a:p>
            <a:r>
              <a:rPr lang="en-US"/>
              <a:t>Clinical evidence - Cytisine vs varenicline</a:t>
            </a:r>
            <a:endParaRPr lang="en-GB" dirty="0"/>
          </a:p>
        </p:txBody>
      </p:sp>
      <p:pic>
        <p:nvPicPr>
          <p:cNvPr id="3" name="Picture 2">
            <a:extLst>
              <a:ext uri="{FF2B5EF4-FFF2-40B4-BE49-F238E27FC236}">
                <a16:creationId xmlns:a16="http://schemas.microsoft.com/office/drawing/2014/main" id="{CD00B7D6-5A4F-AEB0-5FCC-42754B7DCCA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51099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77F3F7-27AE-5841-719D-7DAB62B73DDF}"/>
              </a:ext>
            </a:extLst>
          </p:cNvPr>
          <p:cNvSpPr>
            <a:spLocks noGrp="1"/>
          </p:cNvSpPr>
          <p:nvPr>
            <p:ph type="title"/>
          </p:nvPr>
        </p:nvSpPr>
        <p:spPr/>
        <p:txBody>
          <a:bodyPr/>
          <a:lstStyle/>
          <a:p>
            <a:r>
              <a:rPr lang="en-US"/>
              <a:t>Clinical evidence - Cytisine vs varenicline</a:t>
            </a:r>
            <a:endParaRPr lang="en-GB" dirty="0"/>
          </a:p>
        </p:txBody>
      </p:sp>
      <p:pic>
        <p:nvPicPr>
          <p:cNvPr id="3" name="Picture 2">
            <a:extLst>
              <a:ext uri="{FF2B5EF4-FFF2-40B4-BE49-F238E27FC236}">
                <a16:creationId xmlns:a16="http://schemas.microsoft.com/office/drawing/2014/main" id="{BCA19F08-8EA7-D221-8EB5-78FAF4BAA9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5691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3F03B1-44E1-CBC1-1104-713965401140}"/>
              </a:ext>
            </a:extLst>
          </p:cNvPr>
          <p:cNvSpPr>
            <a:spLocks noGrp="1"/>
          </p:cNvSpPr>
          <p:nvPr>
            <p:ph type="title"/>
          </p:nvPr>
        </p:nvSpPr>
        <p:spPr/>
        <p:txBody>
          <a:bodyPr/>
          <a:lstStyle/>
          <a:p>
            <a:r>
              <a:rPr lang="en-US"/>
              <a:t>Clinical evidence - Cytisine vs varenicline</a:t>
            </a:r>
            <a:endParaRPr lang="en-GB" dirty="0"/>
          </a:p>
        </p:txBody>
      </p:sp>
      <p:pic>
        <p:nvPicPr>
          <p:cNvPr id="3" name="Picture 2">
            <a:extLst>
              <a:ext uri="{FF2B5EF4-FFF2-40B4-BE49-F238E27FC236}">
                <a16:creationId xmlns:a16="http://schemas.microsoft.com/office/drawing/2014/main" id="{8DD7A195-8C30-4803-C3F8-F5D766FB29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726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E0BC8C-42B5-7E6A-49EB-39C5D866DD3F}"/>
              </a:ext>
            </a:extLst>
          </p:cNvPr>
          <p:cNvSpPr>
            <a:spLocks noGrp="1"/>
          </p:cNvSpPr>
          <p:nvPr>
            <p:ph type="title"/>
          </p:nvPr>
        </p:nvSpPr>
        <p:spPr/>
        <p:txBody>
          <a:bodyPr/>
          <a:lstStyle/>
          <a:p>
            <a:r>
              <a:rPr lang="en-US"/>
              <a:t>History of Cytisine</a:t>
            </a:r>
            <a:endParaRPr lang="en-US" dirty="0"/>
          </a:p>
        </p:txBody>
      </p:sp>
      <p:pic>
        <p:nvPicPr>
          <p:cNvPr id="3" name="Picture 2">
            <a:extLst>
              <a:ext uri="{FF2B5EF4-FFF2-40B4-BE49-F238E27FC236}">
                <a16:creationId xmlns:a16="http://schemas.microsoft.com/office/drawing/2014/main" id="{2AD7D248-ADF2-AE1C-6EA8-9EB6CA5D922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018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780AF5-F8C6-131D-1594-25CB1F47BD3C}"/>
              </a:ext>
            </a:extLst>
          </p:cNvPr>
          <p:cNvSpPr>
            <a:spLocks noGrp="1"/>
          </p:cNvSpPr>
          <p:nvPr>
            <p:ph type="title"/>
          </p:nvPr>
        </p:nvSpPr>
        <p:spPr/>
        <p:txBody>
          <a:bodyPr/>
          <a:lstStyle/>
          <a:p>
            <a:r>
              <a:rPr lang="en-GB"/>
              <a:t>Cytisine 1.5mg tablets Prescribing Information</a:t>
            </a:r>
            <a:endParaRPr lang="en-GB" dirty="0"/>
          </a:p>
        </p:txBody>
      </p:sp>
      <p:pic>
        <p:nvPicPr>
          <p:cNvPr id="3" name="Picture 2">
            <a:extLst>
              <a:ext uri="{FF2B5EF4-FFF2-40B4-BE49-F238E27FC236}">
                <a16:creationId xmlns:a16="http://schemas.microsoft.com/office/drawing/2014/main" id="{BB915EA5-A62C-B7AA-5B68-262F2438ABA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805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E50009-1D84-5162-ABE0-3E849130D983}"/>
              </a:ext>
            </a:extLst>
          </p:cNvPr>
          <p:cNvSpPr>
            <a:spLocks noGrp="1"/>
          </p:cNvSpPr>
          <p:nvPr>
            <p:ph type="title"/>
          </p:nvPr>
        </p:nvSpPr>
        <p:spPr/>
        <p:txBody>
          <a:bodyPr/>
          <a:lstStyle/>
          <a:p>
            <a:r>
              <a:rPr lang="en-GB">
                <a:latin typeface="Arial"/>
                <a:cs typeface="Arial"/>
              </a:rPr>
              <a:t>About Cytisine</a:t>
            </a:r>
            <a:endParaRPr lang="en-US" dirty="0">
              <a:latin typeface="Arial"/>
              <a:cs typeface="Arial"/>
            </a:endParaRPr>
          </a:p>
        </p:txBody>
      </p:sp>
      <p:pic>
        <p:nvPicPr>
          <p:cNvPr id="3" name="Picture 2">
            <a:extLst>
              <a:ext uri="{FF2B5EF4-FFF2-40B4-BE49-F238E27FC236}">
                <a16:creationId xmlns:a16="http://schemas.microsoft.com/office/drawing/2014/main" id="{E1C2692A-FEC8-6BE2-84DA-EDDB5743F3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10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B063BC-0F39-90F2-7551-74E7EC243F3C}"/>
              </a:ext>
            </a:extLst>
          </p:cNvPr>
          <p:cNvSpPr>
            <a:spLocks noGrp="1"/>
          </p:cNvSpPr>
          <p:nvPr>
            <p:ph type="title"/>
          </p:nvPr>
        </p:nvSpPr>
        <p:spPr/>
        <p:txBody>
          <a:bodyPr/>
          <a:lstStyle/>
          <a:p>
            <a:r>
              <a:rPr lang="en-US"/>
              <a:t>How Cytisine works</a:t>
            </a:r>
            <a:endParaRPr lang="en-US" dirty="0"/>
          </a:p>
        </p:txBody>
      </p:sp>
      <p:pic>
        <p:nvPicPr>
          <p:cNvPr id="3" name="Picture 2">
            <a:extLst>
              <a:ext uri="{FF2B5EF4-FFF2-40B4-BE49-F238E27FC236}">
                <a16:creationId xmlns:a16="http://schemas.microsoft.com/office/drawing/2014/main" id="{BBB4987F-8F72-9BF6-165C-A231A361D8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890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1E1303-4637-38F2-CDE2-EA51CC741DE9}"/>
              </a:ext>
            </a:extLst>
          </p:cNvPr>
          <p:cNvSpPr>
            <a:spLocks noGrp="1"/>
          </p:cNvSpPr>
          <p:nvPr>
            <p:ph type="title"/>
          </p:nvPr>
        </p:nvSpPr>
        <p:spPr/>
        <p:txBody>
          <a:bodyPr/>
          <a:lstStyle/>
          <a:p>
            <a:r>
              <a:rPr lang="en-US"/>
              <a:t>How Cytisine works</a:t>
            </a:r>
            <a:endParaRPr lang="en-US" dirty="0"/>
          </a:p>
        </p:txBody>
      </p:sp>
      <p:pic>
        <p:nvPicPr>
          <p:cNvPr id="3" name="Picture 2">
            <a:extLst>
              <a:ext uri="{FF2B5EF4-FFF2-40B4-BE49-F238E27FC236}">
                <a16:creationId xmlns:a16="http://schemas.microsoft.com/office/drawing/2014/main" id="{812F5E65-5119-467F-272B-F49EBA6610A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447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1AFF60-34F0-3B76-155E-9D1A0A8EE255}"/>
              </a:ext>
            </a:extLst>
          </p:cNvPr>
          <p:cNvSpPr>
            <a:spLocks noGrp="1"/>
          </p:cNvSpPr>
          <p:nvPr>
            <p:ph type="title"/>
          </p:nvPr>
        </p:nvSpPr>
        <p:spPr/>
        <p:txBody>
          <a:bodyPr/>
          <a:lstStyle/>
          <a:p>
            <a:r>
              <a:rPr lang="en-US"/>
              <a:t>How Cytisine works</a:t>
            </a:r>
            <a:endParaRPr lang="en-US" dirty="0"/>
          </a:p>
        </p:txBody>
      </p:sp>
      <p:pic>
        <p:nvPicPr>
          <p:cNvPr id="3" name="Picture 2">
            <a:extLst>
              <a:ext uri="{FF2B5EF4-FFF2-40B4-BE49-F238E27FC236}">
                <a16:creationId xmlns:a16="http://schemas.microsoft.com/office/drawing/2014/main" id="{4ECC09FA-E406-E65B-E186-B921D01664E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81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FB76B1-8F94-290F-2463-9D2BFA5F1D06}"/>
              </a:ext>
            </a:extLst>
          </p:cNvPr>
          <p:cNvSpPr>
            <a:spLocks noGrp="1"/>
          </p:cNvSpPr>
          <p:nvPr>
            <p:ph type="title"/>
          </p:nvPr>
        </p:nvSpPr>
        <p:spPr/>
        <p:txBody>
          <a:bodyPr/>
          <a:lstStyle/>
          <a:p>
            <a:r>
              <a:rPr lang="en-GB"/>
              <a:t>Who is Cytisine recommended for?</a:t>
            </a:r>
            <a:endParaRPr lang="en-US" dirty="0"/>
          </a:p>
        </p:txBody>
      </p:sp>
      <p:pic>
        <p:nvPicPr>
          <p:cNvPr id="3" name="Picture 2">
            <a:extLst>
              <a:ext uri="{FF2B5EF4-FFF2-40B4-BE49-F238E27FC236}">
                <a16:creationId xmlns:a16="http://schemas.microsoft.com/office/drawing/2014/main" id="{037BBEA8-9A8E-7EA6-5DA1-78BF9FD0ECD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569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2806</Words>
  <Application>Microsoft Office PowerPoint</Application>
  <PresentationFormat>Widescreen</PresentationFormat>
  <Paragraphs>177</Paragraphs>
  <Slides>40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Display</vt:lpstr>
      <vt:lpstr>Arial</vt:lpstr>
      <vt:lpstr>Times New Roman</vt:lpstr>
      <vt:lpstr>Office Theme</vt:lpstr>
      <vt:lpstr>Cytisine product summary</vt:lpstr>
      <vt:lpstr>Topics</vt:lpstr>
      <vt:lpstr>Summary</vt:lpstr>
      <vt:lpstr>History of Cytisine</vt:lpstr>
      <vt:lpstr>About Cytisine</vt:lpstr>
      <vt:lpstr>How Cytisine works</vt:lpstr>
      <vt:lpstr>How Cytisine works</vt:lpstr>
      <vt:lpstr>How Cytisine works</vt:lpstr>
      <vt:lpstr>Who is Cytisine recommended for?</vt:lpstr>
      <vt:lpstr>How to take Cytisine</vt:lpstr>
      <vt:lpstr>How to take Cytisine</vt:lpstr>
      <vt:lpstr>How to take Cytisine</vt:lpstr>
      <vt:lpstr>Who is Cytisine not recommended for?</vt:lpstr>
      <vt:lpstr>Other safety considerations before prescribing (1) </vt:lpstr>
      <vt:lpstr>Other safety considerations before prescribing (2) </vt:lpstr>
      <vt:lpstr>What are the possible side effects of Cytisine?</vt:lpstr>
      <vt:lpstr>What are the possible side effects of Cytisine?</vt:lpstr>
      <vt:lpstr>Guidance for Cytisine – NICE</vt:lpstr>
      <vt:lpstr>Guidance for Cytisine – AWMSG</vt:lpstr>
      <vt:lpstr>Guidance for Cytisine – British Thoracic Society (BTS)</vt:lpstr>
      <vt:lpstr>Guidance for Cytisine – NCSCT</vt:lpstr>
      <vt:lpstr>Availability</vt:lpstr>
      <vt:lpstr>Support &amp; further information</vt:lpstr>
      <vt:lpstr>Cytisine – clinical evidence</vt:lpstr>
      <vt:lpstr>Clinical evidence – summary</vt:lpstr>
      <vt:lpstr>Clinical evidence - overview</vt:lpstr>
      <vt:lpstr>Clinical evidence - Cytisine vs Placebo</vt:lpstr>
      <vt:lpstr>Clinical evidence - Cytisine vs Placebo</vt:lpstr>
      <vt:lpstr>Clinical evidence - Cytisine vs Placebo</vt:lpstr>
      <vt:lpstr>Clinical evidence - Cytisine vs Placebo</vt:lpstr>
      <vt:lpstr>Clinical evidence - Cytisine vs Placebo</vt:lpstr>
      <vt:lpstr>Clinical evidence - Cytisine – observational studies</vt:lpstr>
      <vt:lpstr>Clinical evidence - Cytisine vs NRT in an open-label trial</vt:lpstr>
      <vt:lpstr>Clinical evidence - Cytisine vs NRT in an open-label trial</vt:lpstr>
      <vt:lpstr>Clinical evidence - Cytisine vs NRT in an open-label trial</vt:lpstr>
      <vt:lpstr>Clinical evidence - Cytisine vs NRT in an open-label trial</vt:lpstr>
      <vt:lpstr>Clinical evidence - Cytisine vs varenicline</vt:lpstr>
      <vt:lpstr>Clinical evidence - Cytisine vs varenicline</vt:lpstr>
      <vt:lpstr>Clinical evidence - Cytisine vs varenicline</vt:lpstr>
      <vt:lpstr>Cytisine 1.5mg tablets Prescribing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Ho</dc:creator>
  <cp:lastModifiedBy>Michael Ho</cp:lastModifiedBy>
  <cp:revision>2</cp:revision>
  <dcterms:created xsi:type="dcterms:W3CDTF">2025-02-13T15:26:18Z</dcterms:created>
  <dcterms:modified xsi:type="dcterms:W3CDTF">2025-02-13T15:35:51Z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71e2fc-cf86-4d9d-b0ea-bead63b9de43_Enabled">
    <vt:lpwstr>true</vt:lpwstr>
  </property>
  <property fmtid="{D5CDD505-2E9C-101B-9397-08002B2CF9AE}" pid="3" name="MSIP_Label_0b71e2fc-cf86-4d9d-b0ea-bead63b9de43_SetDate">
    <vt:lpwstr>2025-02-13T15:26:18Z</vt:lpwstr>
  </property>
  <property fmtid="{D5CDD505-2E9C-101B-9397-08002B2CF9AE}" pid="4" name="MSIP_Label_0b71e2fc-cf86-4d9d-b0ea-bead63b9de43_Method">
    <vt:lpwstr>Standard</vt:lpwstr>
  </property>
  <property fmtid="{D5CDD505-2E9C-101B-9397-08002B2CF9AE}" pid="5" name="MSIP_Label_0b71e2fc-cf86-4d9d-b0ea-bead63b9de43_Name">
    <vt:lpwstr>General</vt:lpwstr>
  </property>
  <property fmtid="{D5CDD505-2E9C-101B-9397-08002B2CF9AE}" pid="6" name="MSIP_Label_0b71e2fc-cf86-4d9d-b0ea-bead63b9de43_SiteId">
    <vt:lpwstr>647ecc71-89d2-410e-94de-01ff5de92834</vt:lpwstr>
  </property>
  <property fmtid="{D5CDD505-2E9C-101B-9397-08002B2CF9AE}" pid="7" name="MSIP_Label_0b71e2fc-cf86-4d9d-b0ea-bead63b9de43_ActionId">
    <vt:lpwstr>31133819-fd96-4c77-b180-2855ff1103ec</vt:lpwstr>
  </property>
  <property fmtid="{D5CDD505-2E9C-101B-9397-08002B2CF9AE}" pid="8" name="MSIP_Label_0b71e2fc-cf86-4d9d-b0ea-bead63b9de43_ContentBits">
    <vt:lpwstr>0</vt:lpwstr>
  </property>
  <property fmtid="{D5CDD505-2E9C-101B-9397-08002B2CF9AE}" pid="9" name="MSIP_Label_0b71e2fc-cf86-4d9d-b0ea-bead63b9de43_Tag">
    <vt:lpwstr>10, 3, 0, 1</vt:lpwstr>
  </property>
</Properties>
</file>